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2" r:id="rId2"/>
    <p:sldId id="277" r:id="rId3"/>
    <p:sldId id="274" r:id="rId4"/>
    <p:sldId id="290" r:id="rId5"/>
    <p:sldId id="285" r:id="rId6"/>
    <p:sldId id="292" r:id="rId7"/>
    <p:sldId id="294" r:id="rId8"/>
    <p:sldId id="303" r:id="rId9"/>
    <p:sldId id="286" r:id="rId10"/>
    <p:sldId id="308" r:id="rId11"/>
    <p:sldId id="305" r:id="rId12"/>
    <p:sldId id="287" r:id="rId13"/>
    <p:sldId id="310" r:id="rId14"/>
    <p:sldId id="288" r:id="rId15"/>
    <p:sldId id="296" r:id="rId16"/>
    <p:sldId id="297" r:id="rId17"/>
    <p:sldId id="282" r:id="rId18"/>
    <p:sldId id="267" r:id="rId19"/>
    <p:sldId id="298" r:id="rId20"/>
    <p:sldId id="271" r:id="rId21"/>
    <p:sldId id="269" r:id="rId22"/>
    <p:sldId id="264" r:id="rId23"/>
    <p:sldId id="301" r:id="rId24"/>
    <p:sldId id="265" r:id="rId25"/>
    <p:sldId id="299" r:id="rId26"/>
    <p:sldId id="311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1" d="100"/>
          <a:sy n="91" d="100"/>
        </p:scale>
        <p:origin x="2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0"/>
    </p:cViewPr>
  </p:sorterViewPr>
  <p:notesViewPr>
    <p:cSldViewPr snapToGrid="0">
      <p:cViewPr varScale="1">
        <p:scale>
          <a:sx n="69" d="100"/>
          <a:sy n="69" d="100"/>
        </p:scale>
        <p:origin x="308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Durchfallquote</c:v>
                </c:pt>
              </c:strCache>
            </c:strRef>
          </c:tx>
          <c:dPt>
            <c:idx val="0"/>
            <c:bubble3D val="0"/>
            <c:explosion val="1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CA-4705-8D15-1AA761818AD4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1CA-4705-8D15-1AA761818AD4}"/>
              </c:ext>
            </c:extLst>
          </c:dPt>
          <c:cat>
            <c:strRef>
              <c:f>Tabelle1!$A$2:$A$3</c:f>
              <c:strCache>
                <c:ptCount val="2"/>
                <c:pt idx="0">
                  <c:v>Absolvierer</c:v>
                </c:pt>
                <c:pt idx="1">
                  <c:v>Aussteiger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13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1CA-4705-8D15-1AA761818A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en-US"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1D2B6-8D8A-4708-8BC1-F1A8F847B8BE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DA45C-5D5C-43C2-B53F-BB2C982BA6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474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err="1">
                <a:latin typeface="Aller" panose="02000803040000020004" pitchFamily="2" charset="0"/>
                <a:cs typeface="Segoe UI" panose="020B0502040204020203" pitchFamily="34" charset="0"/>
              </a:rPr>
              <a:t>Kompetente</a:t>
            </a:r>
            <a:r>
              <a:rPr lang="en-GB" sz="1200" dirty="0">
                <a:latin typeface="Aller" panose="02000803040000020004" pitchFamily="2" charset="0"/>
                <a:cs typeface="Segoe UI" panose="020B0502040204020203" pitchFamily="34" charset="0"/>
              </a:rPr>
              <a:t> Lehrer</a:t>
            </a:r>
            <a:endParaRPr lang="en-GB" sz="1600" dirty="0">
              <a:latin typeface="Aller" panose="02000803040000020004" pitchFamily="2" charset="0"/>
              <a:cs typeface="Segoe U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DA45C-5D5C-43C2-B53F-BB2C982BA6D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989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Solidarische</a:t>
            </a:r>
            <a:r>
              <a:rPr lang="en-GB" dirty="0"/>
              <a:t> Klassen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DA45C-5D5C-43C2-B53F-BB2C982BA6D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986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err="1">
                <a:latin typeface="Aller" panose="02000803040000020004" pitchFamily="2" charset="0"/>
                <a:cs typeface="Segoe UI" panose="020B0502040204020203" pitchFamily="34" charset="0"/>
              </a:rPr>
              <a:t>Nachhilfewebsites</a:t>
            </a:r>
            <a:endParaRPr lang="en-GB" sz="1600" dirty="0">
              <a:latin typeface="Aller" panose="02000803040000020004" pitchFamily="2" charset="0"/>
              <a:cs typeface="Segoe U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DA45C-5D5C-43C2-B53F-BB2C982BA6D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771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9964C2-1D33-4E0D-90D1-B14875541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C0E6874-4537-44BF-94ED-92FC0AAC0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9D3B46-A1D0-445F-8F59-1B197DB83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A6E-B064-400E-B517-1EBF3152C4DD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A4552A-41F6-426B-AC13-D70B487AE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BA56D2-5468-4A70-A703-14D2D650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5AFBA-7A84-42F4-BB7C-7C579AAE05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694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769161-C20C-4B8C-B06B-0ABAAB7B4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6A7891A-F047-47B5-865B-093663509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3B69CF-1B7E-410C-9C2B-E33EC877A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A6E-B064-400E-B517-1EBF3152C4DD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02EE32-E9D8-4B45-90AF-E2A34055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A961A3-90E2-4B51-9528-15FA88F74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5AFBA-7A84-42F4-BB7C-7C579AAE05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1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2571D8-9448-4E37-ADE3-80EF9157D7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FB743B2-7FD4-4E81-A241-FFE13BFE6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2B4D9F-E2C9-4F67-9858-2311AD58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A6E-B064-400E-B517-1EBF3152C4DD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29415A-9342-4837-B9CA-6E038366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023F5E-C766-433D-8A92-907692CA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5AFBA-7A84-42F4-BB7C-7C579AAE05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23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9E676-80FA-432F-AAE4-47B034D4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D9639F-5951-4490-B821-1E116C871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6FB3DF-E97E-4750-8DF4-C3193D2F3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A6E-B064-400E-B517-1EBF3152C4DD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C17A43-0D19-4C8D-B940-ED5473274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13D2F5-EBFD-41CB-9A6A-015C7E2F0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5AFBA-7A84-42F4-BB7C-7C579AAE05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274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5D9272-13E7-4CD8-8AF6-8FFA4A2C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778E7F-5491-4506-B746-421066500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94FB2F-7365-48DC-8D6E-51C9F05D4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A6E-B064-400E-B517-1EBF3152C4DD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55AF92-E259-4CF3-8324-D16E255E6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89FCAD-DAA9-40F4-B765-2CF02CB2D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5AFBA-7A84-42F4-BB7C-7C579AAE05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29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7EDBB-5642-4BB9-AA63-F93F0D45B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837DD7-FC6C-4C12-B0CE-0A24103681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0212ACE-9738-4C36-B66E-2A15C0290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5C40F9-6A44-4BB8-BA75-E82DD7970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A6E-B064-400E-B517-1EBF3152C4DD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D25A41-1313-4C1F-A434-910435A23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64ECDF-92FB-4DA2-97EE-E6160DCE2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5AFBA-7A84-42F4-BB7C-7C579AAE05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94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D4A7D-4C3A-4890-AA65-821CF299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E3C4EC-2074-4F7D-8697-87F3F38FA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24622C-BEE3-4F97-B2F0-CF4420041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C122C86-2F70-4ECC-8FC9-6D0E8192BC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7D45D0A-B29E-454E-847B-9143CAC0C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C4F20A6-AC54-452F-9BB4-321A7EB6F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A6E-B064-400E-B517-1EBF3152C4DD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AD3582F-51A1-48B5-A79F-C3AD8471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238A2BF-F996-4741-976B-AF9E8400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5AFBA-7A84-42F4-BB7C-7C579AAE05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332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C988F-2209-43DD-9D23-AE5DF75B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74D43D-FF0F-47D3-99C7-B88ED276E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A6E-B064-400E-B517-1EBF3152C4DD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D57F72-5FB8-4745-B55F-D0162B171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45C481-A2C4-4EA3-A5C3-B8860C56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5AFBA-7A84-42F4-BB7C-7C579AAE05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376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E2D9192-1805-4F73-83A7-0B3ED2C1B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A6E-B064-400E-B517-1EBF3152C4DD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933363A-D2F4-4A1D-BD9F-7871E155A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6FA5F0-D27C-44F8-BA36-F393BBD8F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5AFBA-7A84-42F4-BB7C-7C579AAE05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34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BF2E19-F8F0-4A95-B364-3C257635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CDCFD5-15B2-4579-9376-285D04FAC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76A14A-382C-4EE5-8E28-19F4F96D7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B77BFB-0CF7-429B-AE07-0D3D61F3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A6E-B064-400E-B517-1EBF3152C4DD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2C93F1-AD39-43AF-A3F7-E015A891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C012D3-7B63-4283-BF74-57BBFDEE8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5AFBA-7A84-42F4-BB7C-7C579AAE05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399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1813B1-912B-4597-8B53-82CF6A92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07D221F-2122-4041-ABE1-30DF6E4D3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3B1967-7AA2-4519-9514-A1CB75D08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7DD76B2-E68C-4E35-B9C5-6CC00AB01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2A6E-B064-400E-B517-1EBF3152C4DD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0EB88C-0390-4125-AF63-234B2A3B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19E7A3-165C-447C-A364-A4BDBDD8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5AFBA-7A84-42F4-BB7C-7C579AAE05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079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E0F3D10-4290-4450-AD5F-BF6CB8E78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C7421B-C8CE-4FA2-BEB1-1C8030877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C70FB8-0C06-4B99-8F6E-3254F3C974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42A6E-B064-400E-B517-1EBF3152C4DD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AD0F00-E97A-4252-ADCE-B27E98DE5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54B15E-43AC-4DFD-B5F8-62B1005C3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5AFBA-7A84-42F4-BB7C-7C579AAE05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07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4DF8C13-C697-4775-B3C5-DBF2B5AED389}"/>
              </a:ext>
            </a:extLst>
          </p:cNvPr>
          <p:cNvSpPr txBox="1"/>
          <p:nvPr/>
        </p:nvSpPr>
        <p:spPr>
          <a:xfrm>
            <a:off x="1250063" y="1340138"/>
            <a:ext cx="969187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0" dirty="0" err="1">
                <a:solidFill>
                  <a:schemeClr val="bg1"/>
                </a:solidFill>
                <a:latin typeface="Aller" panose="02000803040000020004" pitchFamily="2" charset="0"/>
                <a:cs typeface="Segoe UI" panose="020B0502040204020203" pitchFamily="34" charset="0"/>
              </a:rPr>
              <a:t>Wusstet</a:t>
            </a:r>
            <a:r>
              <a:rPr lang="en-GB" sz="13800" dirty="0">
                <a:solidFill>
                  <a:schemeClr val="bg1"/>
                </a:solidFill>
                <a:latin typeface="Aller" panose="02000803040000020004" pitchFamily="2" charset="0"/>
                <a:cs typeface="Segoe UI" panose="020B0502040204020203" pitchFamily="34" charset="0"/>
              </a:rPr>
              <a:t> </a:t>
            </a:r>
            <a:r>
              <a:rPr lang="en-GB" sz="13800" dirty="0" err="1">
                <a:solidFill>
                  <a:schemeClr val="bg1"/>
                </a:solidFill>
                <a:latin typeface="Aller" panose="02000803040000020004" pitchFamily="2" charset="0"/>
                <a:cs typeface="Segoe UI" panose="020B0502040204020203" pitchFamily="34" charset="0"/>
              </a:rPr>
              <a:t>ihr</a:t>
            </a:r>
            <a:r>
              <a:rPr lang="en-GB" sz="13800" dirty="0">
                <a:solidFill>
                  <a:schemeClr val="bg1"/>
                </a:solidFill>
                <a:latin typeface="Aller" panose="02000803040000020004" pitchFamily="2" charset="0"/>
                <a:cs typeface="Segoe UI" panose="020B0502040204020203" pitchFamily="34" charset="0"/>
              </a:rPr>
              <a:t> </a:t>
            </a:r>
            <a:r>
              <a:rPr lang="en-GB" sz="13800" dirty="0" err="1">
                <a:solidFill>
                  <a:schemeClr val="bg1"/>
                </a:solidFill>
                <a:latin typeface="Aller" panose="02000803040000020004" pitchFamily="2" charset="0"/>
                <a:cs typeface="Segoe UI" panose="020B0502040204020203" pitchFamily="34" charset="0"/>
              </a:rPr>
              <a:t>schon</a:t>
            </a:r>
            <a:r>
              <a:rPr lang="en-GB" sz="13800" dirty="0">
                <a:solidFill>
                  <a:schemeClr val="bg1"/>
                </a:solidFill>
                <a:latin typeface="Aller" panose="02000803040000020004" pitchFamily="2" charset="0"/>
                <a:cs typeface="Segoe UI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22180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DA22A9A-495F-4A02-B002-FF34652149C3}"/>
              </a:ext>
            </a:extLst>
          </p:cNvPr>
          <p:cNvSpPr txBox="1"/>
          <p:nvPr/>
        </p:nvSpPr>
        <p:spPr>
          <a:xfrm>
            <a:off x="970326" y="1348865"/>
            <a:ext cx="10251347" cy="744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3900" b="1" dirty="0">
                <a:solidFill>
                  <a:schemeClr val="bg1"/>
                </a:solidFill>
              </a:rPr>
              <a:t>Sales</a:t>
            </a:r>
          </a:p>
          <a:p>
            <a:pPr algn="ctr"/>
            <a:endParaRPr lang="en-GB" sz="23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072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DA22A9A-495F-4A02-B002-FF34652149C3}"/>
              </a:ext>
            </a:extLst>
          </p:cNvPr>
          <p:cNvSpPr txBox="1"/>
          <p:nvPr/>
        </p:nvSpPr>
        <p:spPr>
          <a:xfrm>
            <a:off x="970326" y="2046914"/>
            <a:ext cx="102513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err="1">
                <a:solidFill>
                  <a:schemeClr val="bg1"/>
                </a:solidFill>
              </a:rPr>
              <a:t>Einmalige</a:t>
            </a:r>
            <a:r>
              <a:rPr lang="en-GB" sz="7200" dirty="0">
                <a:solidFill>
                  <a:schemeClr val="bg1"/>
                </a:solidFill>
              </a:rPr>
              <a:t> </a:t>
            </a:r>
            <a:r>
              <a:rPr lang="en-GB" sz="7200" dirty="0" err="1">
                <a:solidFill>
                  <a:schemeClr val="bg1"/>
                </a:solidFill>
              </a:rPr>
              <a:t>Kosten</a:t>
            </a:r>
            <a:r>
              <a:rPr lang="en-GB" sz="7200" dirty="0">
                <a:solidFill>
                  <a:schemeClr val="bg1"/>
                </a:solidFill>
              </a:rPr>
              <a:t>: </a:t>
            </a:r>
            <a:br>
              <a:rPr lang="en-GB" sz="7200" dirty="0">
                <a:solidFill>
                  <a:schemeClr val="bg1"/>
                </a:solidFill>
              </a:rPr>
            </a:br>
            <a:r>
              <a:rPr lang="en-GB" sz="7200" dirty="0" err="1">
                <a:solidFill>
                  <a:schemeClr val="bg1"/>
                </a:solidFill>
              </a:rPr>
              <a:t>Kauf</a:t>
            </a:r>
            <a:r>
              <a:rPr lang="en-GB" sz="7200" dirty="0">
                <a:solidFill>
                  <a:schemeClr val="bg1"/>
                </a:solidFill>
              </a:rPr>
              <a:t> von Server = 600 CHF </a:t>
            </a:r>
          </a:p>
          <a:p>
            <a:pPr algn="ctr"/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984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765E523-02DF-4656-9C0A-D28075421426}"/>
              </a:ext>
            </a:extLst>
          </p:cNvPr>
          <p:cNvSpPr txBox="1"/>
          <p:nvPr/>
        </p:nvSpPr>
        <p:spPr>
          <a:xfrm>
            <a:off x="1112520" y="828288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solidFill>
                  <a:schemeClr val="bg1"/>
                </a:solidFill>
                <a:latin typeface="Aller" panose="02000803040000020004" pitchFamily="2" charset="0"/>
                <a:cs typeface="Aharoni" panose="02010803020104030203" pitchFamily="2" charset="-79"/>
              </a:rPr>
              <a:t>Cashflow</a:t>
            </a:r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C0CFCBEB-3E69-4A90-BC36-A0768D1EB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730314"/>
              </p:ext>
            </p:extLst>
          </p:nvPr>
        </p:nvGraphicFramePr>
        <p:xfrm>
          <a:off x="284294" y="2316163"/>
          <a:ext cx="5811706" cy="1434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1706">
                  <a:extLst>
                    <a:ext uri="{9D8B030D-6E8A-4147-A177-3AD203B41FA5}">
                      <a16:colId xmlns:a16="http://schemas.microsoft.com/office/drawing/2014/main" val="199526824"/>
                    </a:ext>
                  </a:extLst>
                </a:gridCol>
              </a:tblGrid>
              <a:tr h="473714">
                <a:tc>
                  <a:txBody>
                    <a:bodyPr/>
                    <a:lstStyle/>
                    <a:p>
                      <a:r>
                        <a:rPr lang="en-GB" sz="2400" b="1" dirty="0" err="1"/>
                        <a:t>Aufwand</a:t>
                      </a:r>
                      <a:endParaRPr lang="en-GB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025617"/>
                  </a:ext>
                </a:extLst>
              </a:tr>
              <a:tr h="480294">
                <a:tc>
                  <a:txBody>
                    <a:bodyPr/>
                    <a:lstStyle/>
                    <a:p>
                      <a:r>
                        <a:rPr lang="en-GB" sz="2400" b="1" dirty="0" err="1"/>
                        <a:t>Domainkosten</a:t>
                      </a:r>
                      <a:r>
                        <a:rPr lang="en-GB" sz="2400" b="1" dirty="0"/>
                        <a:t>                                          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204077"/>
                  </a:ext>
                </a:extLst>
              </a:tr>
              <a:tr h="480294">
                <a:tc>
                  <a:txBody>
                    <a:bodyPr/>
                    <a:lstStyle/>
                    <a:p>
                      <a:r>
                        <a:rPr lang="en-GB" sz="2400" b="1" dirty="0" err="1"/>
                        <a:t>Serverwahrung</a:t>
                      </a:r>
                      <a:r>
                        <a:rPr lang="en-GB" sz="2400" b="1" dirty="0"/>
                        <a:t>                                         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993933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D61F5D71-4808-4FD1-8513-FD9F44509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404530"/>
              </p:ext>
            </p:extLst>
          </p:nvPr>
        </p:nvGraphicFramePr>
        <p:xfrm>
          <a:off x="6096000" y="2316163"/>
          <a:ext cx="5811706" cy="1434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1706">
                  <a:extLst>
                    <a:ext uri="{9D8B030D-6E8A-4147-A177-3AD203B41FA5}">
                      <a16:colId xmlns:a16="http://schemas.microsoft.com/office/drawing/2014/main" val="199526824"/>
                    </a:ext>
                  </a:extLst>
                </a:gridCol>
              </a:tblGrid>
              <a:tr h="473714">
                <a:tc>
                  <a:txBody>
                    <a:bodyPr/>
                    <a:lstStyle/>
                    <a:p>
                      <a:pPr algn="r"/>
                      <a:r>
                        <a:rPr lang="en-GB" sz="2400" b="1" dirty="0"/>
                        <a:t> </a:t>
                      </a:r>
                      <a:r>
                        <a:rPr lang="en-GB" sz="2400" b="1" dirty="0" err="1"/>
                        <a:t>Ertrag</a:t>
                      </a:r>
                      <a:r>
                        <a:rPr lang="en-GB" sz="2400" b="1" dirty="0"/>
                        <a:t>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025617"/>
                  </a:ext>
                </a:extLst>
              </a:tr>
              <a:tr h="480294">
                <a:tc>
                  <a:txBody>
                    <a:bodyPr/>
                    <a:lstStyle/>
                    <a:p>
                      <a:r>
                        <a:rPr lang="en-GB" sz="2400" b="1" dirty="0" err="1"/>
                        <a:t>Spesenertrag</a:t>
                      </a:r>
                      <a:r>
                        <a:rPr lang="en-GB" sz="2400" b="1" dirty="0"/>
                        <a:t>                                                   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204077"/>
                  </a:ext>
                </a:extLst>
              </a:tr>
              <a:tr h="480294">
                <a:tc>
                  <a:txBody>
                    <a:bodyPr/>
                    <a:lstStyle/>
                    <a:p>
                      <a:endParaRPr lang="en-GB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993933"/>
                  </a:ext>
                </a:extLst>
              </a:tr>
            </a:tbl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1BEB5A90-9F7B-407D-9C4C-2815D50F0A75}"/>
              </a:ext>
            </a:extLst>
          </p:cNvPr>
          <p:cNvSpPr txBox="1"/>
          <p:nvPr/>
        </p:nvSpPr>
        <p:spPr>
          <a:xfrm>
            <a:off x="6508395" y="4149182"/>
            <a:ext cx="61029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300 Schüler</a:t>
            </a:r>
          </a:p>
          <a:p>
            <a:r>
              <a:rPr lang="de-DE" sz="2400" dirty="0">
                <a:solidFill>
                  <a:schemeClr val="bg1"/>
                </a:solidFill>
              </a:rPr>
              <a:t>/5 (jeder 5. nimmt Nachhilfe)</a:t>
            </a:r>
          </a:p>
          <a:p>
            <a:r>
              <a:rPr lang="de-DE" sz="2400" dirty="0">
                <a:solidFill>
                  <a:schemeClr val="bg1"/>
                </a:solidFill>
              </a:rPr>
              <a:t>/2 (jeder 2. benutzt unser Produkt)</a:t>
            </a:r>
          </a:p>
          <a:p>
            <a:r>
              <a:rPr lang="de-DE" sz="2400" dirty="0">
                <a:solidFill>
                  <a:schemeClr val="bg1"/>
                </a:solidFill>
              </a:rPr>
              <a:t>*6 (alle 2 Monate Nachhilfestunde)</a:t>
            </a:r>
          </a:p>
          <a:p>
            <a:r>
              <a:rPr lang="de-DE" sz="2400" dirty="0">
                <a:solidFill>
                  <a:schemeClr val="bg1"/>
                </a:solidFill>
              </a:rPr>
              <a:t>*38 (Durchschnittspreis Nachhilfe)</a:t>
            </a:r>
          </a:p>
          <a:p>
            <a:r>
              <a:rPr lang="de-DE" sz="2400" dirty="0">
                <a:solidFill>
                  <a:schemeClr val="bg1"/>
                </a:solidFill>
              </a:rPr>
              <a:t>* 6/100 (6% Spesen)</a:t>
            </a:r>
          </a:p>
        </p:txBody>
      </p:sp>
    </p:spTree>
    <p:extLst>
      <p:ext uri="{BB962C8B-B14F-4D97-AF65-F5344CB8AC3E}">
        <p14:creationId xmlns:p14="http://schemas.microsoft.com/office/powerpoint/2010/main" val="154060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C6F1544-582C-47DB-A9AC-5AE0BE8538C4}"/>
              </a:ext>
            </a:extLst>
          </p:cNvPr>
          <p:cNvSpPr txBox="1"/>
          <p:nvPr/>
        </p:nvSpPr>
        <p:spPr>
          <a:xfrm>
            <a:off x="1524000" y="389118"/>
            <a:ext cx="1094903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</a:rPr>
              <a:t>Cash-Flow: </a:t>
            </a:r>
          </a:p>
          <a:p>
            <a:r>
              <a:rPr lang="en-GB" sz="16600" b="1" dirty="0">
                <a:solidFill>
                  <a:srgbClr val="FF0000"/>
                </a:solidFill>
              </a:rPr>
              <a:t>388 CHF</a:t>
            </a:r>
          </a:p>
          <a:p>
            <a:r>
              <a:rPr lang="en-GB" sz="4400" b="1" dirty="0" err="1">
                <a:solidFill>
                  <a:schemeClr val="bg1"/>
                </a:solidFill>
              </a:rPr>
              <a:t>Gewinn</a:t>
            </a:r>
            <a:r>
              <a:rPr lang="en-GB" sz="4400" b="1" dirty="0">
                <a:solidFill>
                  <a:schemeClr val="bg1"/>
                </a:solidFill>
              </a:rPr>
              <a:t> </a:t>
            </a:r>
            <a:r>
              <a:rPr lang="en-GB" sz="4400" b="1" dirty="0" err="1">
                <a:solidFill>
                  <a:schemeClr val="bg1"/>
                </a:solidFill>
              </a:rPr>
              <a:t>nach</a:t>
            </a:r>
            <a:r>
              <a:rPr lang="en-GB" sz="4400" b="1" dirty="0">
                <a:solidFill>
                  <a:schemeClr val="bg1"/>
                </a:solidFill>
              </a:rPr>
              <a:t> </a:t>
            </a:r>
            <a:r>
              <a:rPr lang="en-GB" sz="4400" b="1" dirty="0" err="1">
                <a:solidFill>
                  <a:schemeClr val="bg1"/>
                </a:solidFill>
              </a:rPr>
              <a:t>Kostenabdeckung</a:t>
            </a:r>
            <a:r>
              <a:rPr lang="en-GB" sz="4400" b="1" dirty="0">
                <a:solidFill>
                  <a:schemeClr val="bg1"/>
                </a:solidFill>
              </a:rPr>
              <a:t>:</a:t>
            </a:r>
          </a:p>
          <a:p>
            <a:r>
              <a:rPr lang="en-GB" sz="16600" b="1" dirty="0">
                <a:solidFill>
                  <a:srgbClr val="FF0000"/>
                </a:solidFill>
              </a:rPr>
              <a:t>1.5 Jahren</a:t>
            </a:r>
          </a:p>
        </p:txBody>
      </p:sp>
    </p:spTree>
    <p:extLst>
      <p:ext uri="{BB962C8B-B14F-4D97-AF65-F5344CB8AC3E}">
        <p14:creationId xmlns:p14="http://schemas.microsoft.com/office/powerpoint/2010/main" val="283953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5E5D339-0573-4D1A-80DA-C93D122EFC7F}"/>
              </a:ext>
            </a:extLst>
          </p:cNvPr>
          <p:cNvSpPr txBox="1"/>
          <p:nvPr/>
        </p:nvSpPr>
        <p:spPr>
          <a:xfrm>
            <a:off x="850900" y="1122363"/>
            <a:ext cx="104902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0" b="1" dirty="0" err="1">
                <a:solidFill>
                  <a:schemeClr val="bg1"/>
                </a:solidFill>
              </a:rPr>
              <a:t>Wieso</a:t>
            </a:r>
            <a:r>
              <a:rPr lang="en-GB" sz="13800" b="1" dirty="0">
                <a:solidFill>
                  <a:schemeClr val="bg1"/>
                </a:solidFill>
              </a:rPr>
              <a:t> </a:t>
            </a:r>
            <a:r>
              <a:rPr lang="en-GB" sz="13800" b="1" dirty="0" err="1">
                <a:solidFill>
                  <a:schemeClr val="bg1"/>
                </a:solidFill>
              </a:rPr>
              <a:t>Investieren</a:t>
            </a:r>
            <a:r>
              <a:rPr lang="en-GB" sz="138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765E523-02DF-4656-9C0A-D28075421426}"/>
              </a:ext>
            </a:extLst>
          </p:cNvPr>
          <p:cNvSpPr txBox="1"/>
          <p:nvPr/>
        </p:nvSpPr>
        <p:spPr>
          <a:xfrm>
            <a:off x="1112520" y="263743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5400" b="1" dirty="0">
              <a:solidFill>
                <a:schemeClr val="bg1"/>
              </a:solidFill>
              <a:latin typeface="Aller" panose="02000803040000020004" pitchFamily="2" charset="0"/>
              <a:cs typeface="Aharoni" panose="02010803020104030203" pitchFamily="2" charset="-79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15B097B-24CA-4DBD-8C16-6AB1E54BB452}"/>
              </a:ext>
            </a:extLst>
          </p:cNvPr>
          <p:cNvSpPr txBox="1"/>
          <p:nvPr/>
        </p:nvSpPr>
        <p:spPr>
          <a:xfrm>
            <a:off x="1112520" y="2316163"/>
            <a:ext cx="73914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 err="1">
                <a:solidFill>
                  <a:schemeClr val="bg1"/>
                </a:solidFill>
              </a:rPr>
              <a:t>Konservative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Investition</a:t>
            </a:r>
            <a:endParaRPr lang="en-GB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 err="1">
                <a:solidFill>
                  <a:schemeClr val="bg1"/>
                </a:solidFill>
              </a:rPr>
              <a:t>Kaum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Risiken</a:t>
            </a:r>
            <a:endParaRPr lang="en-GB" sz="3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 err="1">
                <a:solidFill>
                  <a:schemeClr val="bg1"/>
                </a:solidFill>
              </a:rPr>
              <a:t>Kaum</a:t>
            </a:r>
            <a:r>
              <a:rPr lang="en-GB" sz="3200" dirty="0">
                <a:solidFill>
                  <a:schemeClr val="bg1"/>
                </a:solidFill>
              </a:rPr>
              <a:t> </a:t>
            </a:r>
            <a:r>
              <a:rPr lang="en-GB" sz="3200" dirty="0" err="1">
                <a:solidFill>
                  <a:schemeClr val="bg1"/>
                </a:solidFill>
              </a:rPr>
              <a:t>Konkursgefahr</a:t>
            </a:r>
            <a:endParaRPr lang="en-GB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 err="1">
                <a:solidFill>
                  <a:schemeClr val="bg1"/>
                </a:solidFill>
              </a:rPr>
              <a:t>Produkt</a:t>
            </a:r>
            <a:r>
              <a:rPr lang="en-GB" sz="3200" dirty="0">
                <a:solidFill>
                  <a:schemeClr val="bg1"/>
                </a:solidFill>
              </a:rPr>
              <a:t> </a:t>
            </a:r>
            <a:r>
              <a:rPr lang="en-GB" sz="3200" dirty="0" err="1">
                <a:solidFill>
                  <a:schemeClr val="bg1"/>
                </a:solidFill>
              </a:rPr>
              <a:t>bleibt</a:t>
            </a:r>
            <a:r>
              <a:rPr lang="en-GB" sz="3200" dirty="0">
                <a:solidFill>
                  <a:schemeClr val="bg1"/>
                </a:solidFill>
              </a:rPr>
              <a:t> relevant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bg1"/>
                </a:solidFill>
              </a:rPr>
              <a:t>Es </a:t>
            </a:r>
            <a:r>
              <a:rPr lang="en-GB" sz="4000" dirty="0" err="1">
                <a:solidFill>
                  <a:schemeClr val="bg1"/>
                </a:solidFill>
              </a:rPr>
              <a:t>geht</a:t>
            </a:r>
            <a:r>
              <a:rPr lang="en-GB" sz="4000" dirty="0">
                <a:solidFill>
                  <a:schemeClr val="bg1"/>
                </a:solidFill>
              </a:rPr>
              <a:t> um </a:t>
            </a:r>
            <a:r>
              <a:rPr lang="en-GB" sz="4000" dirty="0" err="1">
                <a:solidFill>
                  <a:schemeClr val="bg1"/>
                </a:solidFill>
              </a:rPr>
              <a:t>mehr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als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nur</a:t>
            </a:r>
            <a:r>
              <a:rPr lang="en-GB" sz="4000" dirty="0">
                <a:solidFill>
                  <a:schemeClr val="bg1"/>
                </a:solidFill>
              </a:rPr>
              <a:t> 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 err="1">
                <a:solidFill>
                  <a:schemeClr val="bg1"/>
                </a:solidFill>
              </a:rPr>
              <a:t>Schwachen</a:t>
            </a:r>
            <a:r>
              <a:rPr lang="en-GB" sz="3200" dirty="0">
                <a:solidFill>
                  <a:schemeClr val="bg1"/>
                </a:solidFill>
              </a:rPr>
              <a:t> </a:t>
            </a:r>
            <a:r>
              <a:rPr lang="en-GB" sz="3200" dirty="0" err="1">
                <a:solidFill>
                  <a:schemeClr val="bg1"/>
                </a:solidFill>
              </a:rPr>
              <a:t>Schülern</a:t>
            </a:r>
            <a:r>
              <a:rPr lang="en-GB" sz="3200" dirty="0">
                <a:solidFill>
                  <a:schemeClr val="bg1"/>
                </a:solidFill>
              </a:rPr>
              <a:t> </a:t>
            </a:r>
            <a:r>
              <a:rPr lang="en-GB" sz="3200" dirty="0" err="1">
                <a:solidFill>
                  <a:schemeClr val="bg1"/>
                </a:solidFill>
              </a:rPr>
              <a:t>helfen</a:t>
            </a:r>
            <a:endParaRPr lang="en-GB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 err="1">
                <a:solidFill>
                  <a:schemeClr val="bg1"/>
                </a:solidFill>
              </a:rPr>
              <a:t>Jugend</a:t>
            </a:r>
            <a:r>
              <a:rPr lang="en-GB" sz="3200" dirty="0">
                <a:solidFill>
                  <a:schemeClr val="bg1"/>
                </a:solidFill>
              </a:rPr>
              <a:t> </a:t>
            </a:r>
            <a:r>
              <a:rPr lang="en-GB" sz="3200" dirty="0" err="1">
                <a:solidFill>
                  <a:schemeClr val="bg1"/>
                </a:solidFill>
              </a:rPr>
              <a:t>entstressen</a:t>
            </a:r>
            <a:endParaRPr lang="en-GB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200" dirty="0" err="1">
                <a:solidFill>
                  <a:schemeClr val="bg1"/>
                </a:solidFill>
              </a:rPr>
              <a:t>Träume</a:t>
            </a:r>
            <a:r>
              <a:rPr lang="en-GB" sz="3200" dirty="0">
                <a:solidFill>
                  <a:schemeClr val="bg1"/>
                </a:solidFill>
              </a:rPr>
              <a:t> </a:t>
            </a:r>
            <a:r>
              <a:rPr lang="en-GB" sz="3200" dirty="0" err="1">
                <a:solidFill>
                  <a:schemeClr val="bg1"/>
                </a:solidFill>
              </a:rPr>
              <a:t>verwirklichen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6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-0.33055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C7AD94B-AFAB-4BE6-80E8-48198A8EA1C5}"/>
              </a:ext>
            </a:extLst>
          </p:cNvPr>
          <p:cNvSpPr txBox="1"/>
          <p:nvPr/>
        </p:nvSpPr>
        <p:spPr>
          <a:xfrm>
            <a:off x="850900" y="1852802"/>
            <a:ext cx="10490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0" b="1" dirty="0" err="1">
                <a:solidFill>
                  <a:schemeClr val="bg1"/>
                </a:solidFill>
              </a:rPr>
              <a:t>Umsetzung</a:t>
            </a:r>
            <a:endParaRPr lang="en-GB" sz="13800" b="1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6" name="Picture 4" descr="Piktogramm &amp;quot;Mann&amp;quot; - Piktogramm &amp;quot;Mann&amp;quot; zur Kennzeichnung von ... - Hermann  Herney - Werbegestaltung">
            <a:extLst>
              <a:ext uri="{FF2B5EF4-FFF2-40B4-BE49-F238E27FC236}">
                <a16:creationId xmlns:a16="http://schemas.microsoft.com/office/drawing/2014/main" id="{D43ED257-2028-41EE-854B-1E8C4006E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7" t="12078" r="33568" b="13639"/>
          <a:stretch/>
        </p:blipFill>
        <p:spPr bwMode="auto">
          <a:xfrm>
            <a:off x="1892685" y="1873201"/>
            <a:ext cx="1114844" cy="251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NEST - Unsere Kompetenzen und Leistungen für Sie">
            <a:extLst>
              <a:ext uri="{FF2B5EF4-FFF2-40B4-BE49-F238E27FC236}">
                <a16:creationId xmlns:a16="http://schemas.microsoft.com/office/drawing/2014/main" id="{803D9CFA-DE2D-4211-BB8E-038D013A9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7" t="56894" r="21304" b="18116"/>
          <a:stretch/>
        </p:blipFill>
        <p:spPr bwMode="auto">
          <a:xfrm>
            <a:off x="5194182" y="3151663"/>
            <a:ext cx="1803633" cy="79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NEST - Unsere Kompetenzen und Leistungen für Sie">
            <a:extLst>
              <a:ext uri="{FF2B5EF4-FFF2-40B4-BE49-F238E27FC236}">
                <a16:creationId xmlns:a16="http://schemas.microsoft.com/office/drawing/2014/main" id="{14E2E94F-26F3-4FF7-B810-47E6673ED7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7" t="43039" r="21304" b="41771"/>
          <a:stretch/>
        </p:blipFill>
        <p:spPr bwMode="auto">
          <a:xfrm>
            <a:off x="5194184" y="2670758"/>
            <a:ext cx="1803633" cy="48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NEST - Unsere Kompetenzen und Leistungen für Sie">
            <a:extLst>
              <a:ext uri="{FF2B5EF4-FFF2-40B4-BE49-F238E27FC236}">
                <a16:creationId xmlns:a16="http://schemas.microsoft.com/office/drawing/2014/main" id="{20D733AF-EEDD-40F0-A221-C5DD1AD2DD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7" t="17524" r="21304" b="57284"/>
          <a:stretch/>
        </p:blipFill>
        <p:spPr bwMode="auto">
          <a:xfrm>
            <a:off x="5194183" y="1873201"/>
            <a:ext cx="1803633" cy="79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iktogramm &amp;quot;Mann&amp;quot; - Piktogramm &amp;quot;Mann&amp;quot; zur Kennzeichnung von ... - Hermann  Herney - Werbegestaltung">
            <a:extLst>
              <a:ext uri="{FF2B5EF4-FFF2-40B4-BE49-F238E27FC236}">
                <a16:creationId xmlns:a16="http://schemas.microsoft.com/office/drawing/2014/main" id="{1F98F06E-5D9B-42ED-8F33-A83979C56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7" t="12078" r="33568" b="13639"/>
          <a:stretch/>
        </p:blipFill>
        <p:spPr bwMode="auto">
          <a:xfrm>
            <a:off x="4316763" y="1873202"/>
            <a:ext cx="1114844" cy="251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Piktogramm &amp;quot;Mann&amp;quot; - Piktogramm &amp;quot;Mann&amp;quot; zur Kennzeichnung von ... - Hermann  Herney - Werbegestaltung">
            <a:extLst>
              <a:ext uri="{FF2B5EF4-FFF2-40B4-BE49-F238E27FC236}">
                <a16:creationId xmlns:a16="http://schemas.microsoft.com/office/drawing/2014/main" id="{7250C8DE-720E-4A68-A1C9-8E4B2B108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7" t="12078" r="33568" b="13639"/>
          <a:stretch/>
        </p:blipFill>
        <p:spPr bwMode="auto">
          <a:xfrm>
            <a:off x="6738561" y="1873203"/>
            <a:ext cx="1114844" cy="251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Piktogramm &amp;quot;Mann&amp;quot; - Piktogramm &amp;quot;Mann&amp;quot; zur Kennzeichnung von ... - Hermann  Herney - Werbegestaltung">
            <a:extLst>
              <a:ext uri="{FF2B5EF4-FFF2-40B4-BE49-F238E27FC236}">
                <a16:creationId xmlns:a16="http://schemas.microsoft.com/office/drawing/2014/main" id="{FE753E3B-F51E-43B8-9F16-E98059657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7" t="12078" r="33568" b="13639"/>
          <a:stretch/>
        </p:blipFill>
        <p:spPr bwMode="auto">
          <a:xfrm>
            <a:off x="9162639" y="1873203"/>
            <a:ext cx="1114844" cy="251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BFEDF15-E2E7-44AA-82D9-9EE0415199C9}"/>
              </a:ext>
            </a:extLst>
          </p:cNvPr>
          <p:cNvCxnSpPr/>
          <p:nvPr/>
        </p:nvCxnSpPr>
        <p:spPr>
          <a:xfrm>
            <a:off x="2340528" y="4631642"/>
            <a:ext cx="0" cy="11039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ADB3216-483D-4606-9FCC-D78D72B77407}"/>
              </a:ext>
            </a:extLst>
          </p:cNvPr>
          <p:cNvCxnSpPr>
            <a:cxnSpLocks/>
          </p:cNvCxnSpPr>
          <p:nvPr/>
        </p:nvCxnSpPr>
        <p:spPr>
          <a:xfrm>
            <a:off x="5153548" y="4724092"/>
            <a:ext cx="3709421" cy="13056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7914439-0808-4B98-98EA-13C9460446AE}"/>
              </a:ext>
            </a:extLst>
          </p:cNvPr>
          <p:cNvCxnSpPr/>
          <p:nvPr/>
        </p:nvCxnSpPr>
        <p:spPr>
          <a:xfrm>
            <a:off x="9757794" y="4631642"/>
            <a:ext cx="0" cy="11039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CF650DA-763F-4DF3-AC42-16B6E18033F7}"/>
              </a:ext>
            </a:extLst>
          </p:cNvPr>
          <p:cNvCxnSpPr>
            <a:cxnSpLocks/>
          </p:cNvCxnSpPr>
          <p:nvPr/>
        </p:nvCxnSpPr>
        <p:spPr>
          <a:xfrm flipH="1">
            <a:off x="6217640" y="4714613"/>
            <a:ext cx="933502" cy="10210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59F096A-74DB-4F3E-BA8F-53CAEDA80508}"/>
              </a:ext>
            </a:extLst>
          </p:cNvPr>
          <p:cNvCxnSpPr>
            <a:cxnSpLocks/>
          </p:cNvCxnSpPr>
          <p:nvPr/>
        </p:nvCxnSpPr>
        <p:spPr>
          <a:xfrm>
            <a:off x="7540767" y="4714613"/>
            <a:ext cx="1827402" cy="11039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2E3651D-97A4-4E88-A44B-26F35CBC7DCB}"/>
              </a:ext>
            </a:extLst>
          </p:cNvPr>
          <p:cNvCxnSpPr>
            <a:cxnSpLocks/>
          </p:cNvCxnSpPr>
          <p:nvPr/>
        </p:nvCxnSpPr>
        <p:spPr>
          <a:xfrm flipH="1">
            <a:off x="2834549" y="4549151"/>
            <a:ext cx="1905232" cy="11864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35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0.33055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-0.33073 0.54792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27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00404 0.4650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232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32435 0.3782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1" y="1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765E523-02DF-4656-9C0A-D28075421426}"/>
              </a:ext>
            </a:extLst>
          </p:cNvPr>
          <p:cNvSpPr txBox="1"/>
          <p:nvPr/>
        </p:nvSpPr>
        <p:spPr>
          <a:xfrm>
            <a:off x="1112520" y="828288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5400" b="1" dirty="0">
              <a:solidFill>
                <a:schemeClr val="bg1"/>
              </a:solidFill>
              <a:latin typeface="Aller" panose="02000803040000020004" pitchFamily="2" charset="0"/>
              <a:cs typeface="Aharoni" panose="02010803020104030203" pitchFamily="2" charset="-79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54B6A3-AED7-42FC-A699-E99D85509914}"/>
              </a:ext>
            </a:extLst>
          </p:cNvPr>
          <p:cNvSpPr txBox="1"/>
          <p:nvPr/>
        </p:nvSpPr>
        <p:spPr>
          <a:xfrm>
            <a:off x="998080" y="1084916"/>
            <a:ext cx="10195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5400" b="1" dirty="0">
                <a:solidFill>
                  <a:schemeClr val="bg1"/>
                </a:solidFill>
                <a:latin typeface="Aller" panose="02000803040000020004" pitchFamily="2" charset="0"/>
                <a:cs typeface="Aharoni" panose="02010803020104030203" pitchFamily="2" charset="-79"/>
              </a:rPr>
              <a:t>Zeitstrahl</a:t>
            </a:r>
            <a:endParaRPr lang="en-GB" sz="5400" b="1" dirty="0">
              <a:solidFill>
                <a:schemeClr val="bg1"/>
              </a:solidFill>
              <a:latin typeface="Aller" panose="02000803040000020004" pitchFamily="2" charset="0"/>
              <a:cs typeface="Aharoni" panose="02010803020104030203" pitchFamily="2" charset="-79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422A3D-BF40-43B6-A1B7-791625BDB69C}"/>
              </a:ext>
            </a:extLst>
          </p:cNvPr>
          <p:cNvSpPr/>
          <p:nvPr/>
        </p:nvSpPr>
        <p:spPr>
          <a:xfrm>
            <a:off x="287091" y="4655890"/>
            <a:ext cx="5021935" cy="6019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Vorbereitung</a:t>
            </a:r>
            <a:r>
              <a:rPr lang="en-GB" dirty="0"/>
              <a:t> (Idee, Sales, </a:t>
            </a:r>
            <a:r>
              <a:rPr lang="en-GB" dirty="0" err="1"/>
              <a:t>Vermarkten</a:t>
            </a:r>
            <a:r>
              <a:rPr lang="en-GB" dirty="0"/>
              <a:t> </a:t>
            </a:r>
            <a:r>
              <a:rPr lang="en-GB" dirty="0" err="1"/>
              <a:t>usw</a:t>
            </a:r>
            <a:r>
              <a:rPr lang="en-GB" dirty="0"/>
              <a:t>.)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8017BBD-9459-40E3-8D10-98810B433C81}"/>
              </a:ext>
            </a:extLst>
          </p:cNvPr>
          <p:cNvSpPr/>
          <p:nvPr/>
        </p:nvSpPr>
        <p:spPr>
          <a:xfrm>
            <a:off x="5451158" y="4655890"/>
            <a:ext cx="970907" cy="6019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Design &amp; Interface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FB192B1-09D6-46C9-9946-E2C2C13D1C6F}"/>
              </a:ext>
            </a:extLst>
          </p:cNvPr>
          <p:cNvSpPr/>
          <p:nvPr/>
        </p:nvSpPr>
        <p:spPr>
          <a:xfrm>
            <a:off x="6536895" y="4655890"/>
            <a:ext cx="2595953" cy="6019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Datenbank</a:t>
            </a:r>
            <a:r>
              <a:rPr lang="en-GB" dirty="0"/>
              <a:t> &amp; </a:t>
            </a:r>
            <a:r>
              <a:rPr lang="en-GB" dirty="0" err="1"/>
              <a:t>Funktionalitäten</a:t>
            </a:r>
            <a:r>
              <a:rPr lang="en-GB" dirty="0"/>
              <a:t> Website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5466C19-2D88-4862-889C-C970F87DF8B0}"/>
              </a:ext>
            </a:extLst>
          </p:cNvPr>
          <p:cNvSpPr/>
          <p:nvPr/>
        </p:nvSpPr>
        <p:spPr>
          <a:xfrm>
            <a:off x="9247679" y="4655890"/>
            <a:ext cx="912962" cy="6019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Fein-</a:t>
            </a:r>
            <a:r>
              <a:rPr lang="en-GB" dirty="0" err="1"/>
              <a:t>schliff</a:t>
            </a:r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B18DB27-1CBF-4A0D-9640-A52EC5CE2456}"/>
              </a:ext>
            </a:extLst>
          </p:cNvPr>
          <p:cNvSpPr/>
          <p:nvPr/>
        </p:nvSpPr>
        <p:spPr>
          <a:xfrm>
            <a:off x="10301612" y="4652160"/>
            <a:ext cx="1307636" cy="6019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Server-</a:t>
            </a:r>
            <a:r>
              <a:rPr lang="en-GB" sz="1600" dirty="0" err="1"/>
              <a:t>aufschaltung</a:t>
            </a:r>
            <a:endParaRPr lang="en-GB" sz="1600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03E32F4-B040-4241-B654-7F6B69CD5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47" y="3779039"/>
            <a:ext cx="577733" cy="864907"/>
          </a:xfrm>
          <a:prstGeom prst="rect">
            <a:avLst/>
          </a:prstGeom>
        </p:spPr>
      </p:pic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7E92F379-E700-4353-903D-55F718D5DF39}"/>
              </a:ext>
            </a:extLst>
          </p:cNvPr>
          <p:cNvCxnSpPr/>
          <p:nvPr/>
        </p:nvCxnSpPr>
        <p:spPr>
          <a:xfrm>
            <a:off x="5379179" y="5269744"/>
            <a:ext cx="0" cy="5033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2E6EB2E5-898B-45BF-8E8B-E5EE1E08A522}"/>
              </a:ext>
            </a:extLst>
          </p:cNvPr>
          <p:cNvSpPr txBox="1"/>
          <p:nvPr/>
        </p:nvSpPr>
        <p:spPr>
          <a:xfrm>
            <a:off x="4637907" y="5829657"/>
            <a:ext cx="1459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err="1">
                <a:solidFill>
                  <a:schemeClr val="bg1"/>
                </a:solidFill>
              </a:rPr>
              <a:t>Halbjahr</a:t>
            </a:r>
            <a:endParaRPr lang="en-GB" sz="2000" b="1" dirty="0">
              <a:solidFill>
                <a:schemeClr val="bg1"/>
              </a:solidFill>
            </a:endParaRP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FAFE6FA6-24A1-43A2-A1E2-7439DC0C1E50}"/>
              </a:ext>
            </a:extLst>
          </p:cNvPr>
          <p:cNvCxnSpPr/>
          <p:nvPr/>
        </p:nvCxnSpPr>
        <p:spPr>
          <a:xfrm>
            <a:off x="10233541" y="5288584"/>
            <a:ext cx="0" cy="50334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C67A0113-2B5A-4160-A2B4-8979D3A5EC3B}"/>
              </a:ext>
            </a:extLst>
          </p:cNvPr>
          <p:cNvSpPr txBox="1"/>
          <p:nvPr/>
        </p:nvSpPr>
        <p:spPr>
          <a:xfrm>
            <a:off x="9503699" y="5848497"/>
            <a:ext cx="1459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err="1">
                <a:solidFill>
                  <a:schemeClr val="bg1"/>
                </a:solidFill>
              </a:rPr>
              <a:t>Halbjahr</a:t>
            </a:r>
            <a:endParaRPr lang="en-GB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439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105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4DF8C13-C697-4775-B3C5-DBF2B5AED389}"/>
              </a:ext>
            </a:extLst>
          </p:cNvPr>
          <p:cNvSpPr txBox="1"/>
          <p:nvPr/>
        </p:nvSpPr>
        <p:spPr>
          <a:xfrm>
            <a:off x="278235" y="1613118"/>
            <a:ext cx="1163553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dirty="0" err="1">
                <a:solidFill>
                  <a:schemeClr val="bg1"/>
                </a:solidFill>
                <a:latin typeface="Aller" panose="02000803040000020004" pitchFamily="2" charset="0"/>
                <a:cs typeface="Segoe UI" panose="020B0502040204020203" pitchFamily="34" charset="0"/>
              </a:rPr>
              <a:t>Konkurrenzen</a:t>
            </a:r>
            <a:endParaRPr lang="en-GB" sz="11500" dirty="0">
              <a:solidFill>
                <a:schemeClr val="bg1"/>
              </a:solidFill>
              <a:latin typeface="Aller" panose="02000803040000020004" pitchFamily="2" charset="0"/>
              <a:cs typeface="Segoe UI" panose="020B0502040204020203" pitchFamily="34" charset="0"/>
            </a:endParaRPr>
          </a:p>
          <a:p>
            <a:pPr algn="ctr"/>
            <a:r>
              <a:rPr lang="en-GB" sz="11500" dirty="0">
                <a:solidFill>
                  <a:schemeClr val="bg1"/>
                </a:solidFill>
                <a:latin typeface="Aller" panose="02000803040000020004" pitchFamily="2" charset="0"/>
                <a:cs typeface="Segoe UI" panose="020B0502040204020203" pitchFamily="34" charset="0"/>
              </a:rPr>
              <a:t>/</a:t>
            </a:r>
            <a:r>
              <a:rPr lang="en-GB" sz="11500" dirty="0" err="1">
                <a:solidFill>
                  <a:schemeClr val="bg1"/>
                </a:solidFill>
                <a:latin typeface="Aller" panose="02000803040000020004" pitchFamily="2" charset="0"/>
                <a:cs typeface="Segoe UI" panose="020B0502040204020203" pitchFamily="34" charset="0"/>
              </a:rPr>
              <a:t>Gefahren</a:t>
            </a:r>
            <a:r>
              <a:rPr lang="en-GB" sz="11500" dirty="0">
                <a:solidFill>
                  <a:schemeClr val="bg1"/>
                </a:solidFill>
                <a:latin typeface="Aller" panose="02000803040000020004" pitchFamily="2" charset="0"/>
                <a:cs typeface="Segoe UI" panose="020B0502040204020203" pitchFamily="34" charset="0"/>
              </a:rPr>
              <a:t>?</a:t>
            </a:r>
            <a:endParaRPr lang="en-GB" sz="16600" dirty="0">
              <a:solidFill>
                <a:schemeClr val="bg1"/>
              </a:solidFill>
              <a:latin typeface="Aller" panose="02000803040000020004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383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765E523-02DF-4656-9C0A-D28075421426}"/>
              </a:ext>
            </a:extLst>
          </p:cNvPr>
          <p:cNvSpPr txBox="1"/>
          <p:nvPr/>
        </p:nvSpPr>
        <p:spPr>
          <a:xfrm>
            <a:off x="1112520" y="828288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5400" b="1" dirty="0">
              <a:solidFill>
                <a:schemeClr val="bg1"/>
              </a:solidFill>
              <a:latin typeface="Aller" panose="02000803040000020004" pitchFamily="2" charset="0"/>
              <a:cs typeface="Aharoni" panose="02010803020104030203" pitchFamily="2" charset="-79"/>
            </a:endParaRPr>
          </a:p>
        </p:txBody>
      </p:sp>
      <p:pic>
        <p:nvPicPr>
          <p:cNvPr id="2050" name="Picture 2" descr="Abriss Foto &amp;amp; Bild | werbe- und produkt- fotografie, das plakat, medien und  werbung Bilder auf fotocommunity">
            <a:extLst>
              <a:ext uri="{FF2B5EF4-FFF2-40B4-BE49-F238E27FC236}">
                <a16:creationId xmlns:a16="http://schemas.microsoft.com/office/drawing/2014/main" id="{5FC02E8F-4B19-4240-9491-4DFF55D2D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7"/>
          <a:stretch/>
        </p:blipFill>
        <p:spPr bwMode="auto">
          <a:xfrm>
            <a:off x="1621656" y="0"/>
            <a:ext cx="8948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68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6" name="Picture 2" descr="Mann Piktogramm Männlich - Kostenlose Vektorgrafik auf Pixabay">
            <a:extLst>
              <a:ext uri="{FF2B5EF4-FFF2-40B4-BE49-F238E27FC236}">
                <a16:creationId xmlns:a16="http://schemas.microsoft.com/office/drawing/2014/main" id="{632A0EA6-6A38-48DF-B16C-9B0547764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421" y="2763710"/>
            <a:ext cx="555743" cy="11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Mann Piktogramm Männlich - Kostenlose Vektorgrafik auf Pixabay">
            <a:extLst>
              <a:ext uri="{FF2B5EF4-FFF2-40B4-BE49-F238E27FC236}">
                <a16:creationId xmlns:a16="http://schemas.microsoft.com/office/drawing/2014/main" id="{8D0F0B34-63B1-40A9-B8FA-0803C6EBC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694" y="4108039"/>
            <a:ext cx="555743" cy="11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Mann Piktogramm Männlich - Kostenlose Vektorgrafik auf Pixabay">
            <a:extLst>
              <a:ext uri="{FF2B5EF4-FFF2-40B4-BE49-F238E27FC236}">
                <a16:creationId xmlns:a16="http://schemas.microsoft.com/office/drawing/2014/main" id="{A509267B-444B-4652-A1A8-15601737D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694" y="5463660"/>
            <a:ext cx="555743" cy="11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ann Piktogramm Männlich - Kostenlose Vektorgrafik auf Pixabay">
            <a:extLst>
              <a:ext uri="{FF2B5EF4-FFF2-40B4-BE49-F238E27FC236}">
                <a16:creationId xmlns:a16="http://schemas.microsoft.com/office/drawing/2014/main" id="{D5DE3754-6084-4E00-A54B-7E6CDD032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694" y="1462660"/>
            <a:ext cx="555743" cy="11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nn Piktogramm Männlich - Kostenlose Vektorgrafik auf Pixabay">
            <a:extLst>
              <a:ext uri="{FF2B5EF4-FFF2-40B4-BE49-F238E27FC236}">
                <a16:creationId xmlns:a16="http://schemas.microsoft.com/office/drawing/2014/main" id="{6A715C16-26A9-4248-A2C2-49383701E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98" y="1433199"/>
            <a:ext cx="555743" cy="11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ann Piktogramm Männlich - Kostenlose Vektorgrafik auf Pixabay">
            <a:extLst>
              <a:ext uri="{FF2B5EF4-FFF2-40B4-BE49-F238E27FC236}">
                <a16:creationId xmlns:a16="http://schemas.microsoft.com/office/drawing/2014/main" id="{A6EDF777-3CB9-4AE1-B16B-7A4FED928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28" y="1453518"/>
            <a:ext cx="555743" cy="11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nn Piktogramm Männlich - Kostenlose Vektorgrafik auf Pixabay">
            <a:extLst>
              <a:ext uri="{FF2B5EF4-FFF2-40B4-BE49-F238E27FC236}">
                <a16:creationId xmlns:a16="http://schemas.microsoft.com/office/drawing/2014/main" id="{A391D4CF-94A0-48FE-B39A-A9C1FF133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607" y="1433198"/>
            <a:ext cx="555743" cy="11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nn Piktogramm Männlich - Kostenlose Vektorgrafik auf Pixabay">
            <a:extLst>
              <a:ext uri="{FF2B5EF4-FFF2-40B4-BE49-F238E27FC236}">
                <a16:creationId xmlns:a16="http://schemas.microsoft.com/office/drawing/2014/main" id="{1AD21F0B-7E07-4F3A-8524-9CD9F8E8B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37" y="1433197"/>
            <a:ext cx="555743" cy="11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Mann Piktogramm Männlich - Kostenlose Vektorgrafik auf Pixabay">
            <a:extLst>
              <a:ext uri="{FF2B5EF4-FFF2-40B4-BE49-F238E27FC236}">
                <a16:creationId xmlns:a16="http://schemas.microsoft.com/office/drawing/2014/main" id="{D22FD8BE-3FFA-4186-AE7C-7E2731522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98" y="2734249"/>
            <a:ext cx="555743" cy="11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Mann Piktogramm Männlich - Kostenlose Vektorgrafik auf Pixabay">
            <a:extLst>
              <a:ext uri="{FF2B5EF4-FFF2-40B4-BE49-F238E27FC236}">
                <a16:creationId xmlns:a16="http://schemas.microsoft.com/office/drawing/2014/main" id="{662C0B02-3B3F-4D69-8692-32EBD7067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28" y="2734248"/>
            <a:ext cx="555743" cy="11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Mann Piktogramm Männlich - Kostenlose Vektorgrafik auf Pixabay">
            <a:extLst>
              <a:ext uri="{FF2B5EF4-FFF2-40B4-BE49-F238E27FC236}">
                <a16:creationId xmlns:a16="http://schemas.microsoft.com/office/drawing/2014/main" id="{DEEC1708-C899-457F-BC14-DE8B2B1EB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607" y="2734248"/>
            <a:ext cx="555743" cy="11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Mann Piktogramm Männlich - Kostenlose Vektorgrafik auf Pixabay">
            <a:extLst>
              <a:ext uri="{FF2B5EF4-FFF2-40B4-BE49-F238E27FC236}">
                <a16:creationId xmlns:a16="http://schemas.microsoft.com/office/drawing/2014/main" id="{D3BF7CE1-F1C7-4049-9975-C1C2F568B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37" y="2734247"/>
            <a:ext cx="555743" cy="11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Mann Piktogramm Männlich - Kostenlose Vektorgrafik auf Pixabay">
            <a:extLst>
              <a:ext uri="{FF2B5EF4-FFF2-40B4-BE49-F238E27FC236}">
                <a16:creationId xmlns:a16="http://schemas.microsoft.com/office/drawing/2014/main" id="{85EE16BE-5A07-406F-9E46-5143C94D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98" y="4086923"/>
            <a:ext cx="555743" cy="11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Mann Piktogramm Männlich - Kostenlose Vektorgrafik auf Pixabay">
            <a:extLst>
              <a:ext uri="{FF2B5EF4-FFF2-40B4-BE49-F238E27FC236}">
                <a16:creationId xmlns:a16="http://schemas.microsoft.com/office/drawing/2014/main" id="{A0123E85-77A9-4BD5-B3AB-20E20E096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28" y="4086922"/>
            <a:ext cx="555743" cy="11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Mann Piktogramm Männlich - Kostenlose Vektorgrafik auf Pixabay">
            <a:extLst>
              <a:ext uri="{FF2B5EF4-FFF2-40B4-BE49-F238E27FC236}">
                <a16:creationId xmlns:a16="http://schemas.microsoft.com/office/drawing/2014/main" id="{AD918512-B43B-4EA6-B461-8150CF7B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607" y="4086922"/>
            <a:ext cx="555743" cy="11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Mann Piktogramm Männlich - Kostenlose Vektorgrafik auf Pixabay">
            <a:extLst>
              <a:ext uri="{FF2B5EF4-FFF2-40B4-BE49-F238E27FC236}">
                <a16:creationId xmlns:a16="http://schemas.microsoft.com/office/drawing/2014/main" id="{6DD22B61-AB15-44A9-A031-E2DB4F191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37" y="4086921"/>
            <a:ext cx="555743" cy="11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Mann Piktogramm Männlich - Kostenlose Vektorgrafik auf Pixabay">
            <a:extLst>
              <a:ext uri="{FF2B5EF4-FFF2-40B4-BE49-F238E27FC236}">
                <a16:creationId xmlns:a16="http://schemas.microsoft.com/office/drawing/2014/main" id="{AC9C7CB0-491A-42A4-8E6F-8D2477D9D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98" y="5439597"/>
            <a:ext cx="555743" cy="11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Mann Piktogramm Männlich - Kostenlose Vektorgrafik auf Pixabay">
            <a:extLst>
              <a:ext uri="{FF2B5EF4-FFF2-40B4-BE49-F238E27FC236}">
                <a16:creationId xmlns:a16="http://schemas.microsoft.com/office/drawing/2014/main" id="{3C63E0E6-CF7C-4AE6-8A57-A1EECF807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28" y="5439596"/>
            <a:ext cx="555743" cy="11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Mann Piktogramm Männlich - Kostenlose Vektorgrafik auf Pixabay">
            <a:extLst>
              <a:ext uri="{FF2B5EF4-FFF2-40B4-BE49-F238E27FC236}">
                <a16:creationId xmlns:a16="http://schemas.microsoft.com/office/drawing/2014/main" id="{6D600DD5-70DC-4584-B7CF-36B4B52D1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607" y="5439596"/>
            <a:ext cx="555743" cy="11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Mann Piktogramm Männlich - Kostenlose Vektorgrafik auf Pixabay">
            <a:extLst>
              <a:ext uri="{FF2B5EF4-FFF2-40B4-BE49-F238E27FC236}">
                <a16:creationId xmlns:a16="http://schemas.microsoft.com/office/drawing/2014/main" id="{789FFE9F-476A-4F03-BDEA-B34CB91AC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37" y="5439595"/>
            <a:ext cx="555743" cy="11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4D81B43-18BB-47A1-9DCE-26FBC0DF873E}"/>
              </a:ext>
            </a:extLst>
          </p:cNvPr>
          <p:cNvSpPr txBox="1"/>
          <p:nvPr/>
        </p:nvSpPr>
        <p:spPr>
          <a:xfrm>
            <a:off x="3407434" y="455442"/>
            <a:ext cx="5377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</a:rPr>
              <a:t>FMZ Luzern IMS D18a</a:t>
            </a:r>
          </a:p>
        </p:txBody>
      </p:sp>
      <p:sp>
        <p:nvSpPr>
          <p:cNvPr id="33" name="Multiplikationszeichen 32">
            <a:extLst>
              <a:ext uri="{FF2B5EF4-FFF2-40B4-BE49-F238E27FC236}">
                <a16:creationId xmlns:a16="http://schemas.microsoft.com/office/drawing/2014/main" id="{503C06DE-47FC-44FF-B6E3-271627136E92}"/>
              </a:ext>
            </a:extLst>
          </p:cNvPr>
          <p:cNvSpPr/>
          <p:nvPr/>
        </p:nvSpPr>
        <p:spPr>
          <a:xfrm>
            <a:off x="3046910" y="1601460"/>
            <a:ext cx="1259840" cy="1079579"/>
          </a:xfrm>
          <a:prstGeom prst="mathMultiply">
            <a:avLst>
              <a:gd name="adj1" fmla="val 1693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Multiplikationszeichen 33">
            <a:extLst>
              <a:ext uri="{FF2B5EF4-FFF2-40B4-BE49-F238E27FC236}">
                <a16:creationId xmlns:a16="http://schemas.microsoft.com/office/drawing/2014/main" id="{4B8FD444-05D3-4693-AD48-49E7AD8D7B8B}"/>
              </a:ext>
            </a:extLst>
          </p:cNvPr>
          <p:cNvSpPr/>
          <p:nvPr/>
        </p:nvSpPr>
        <p:spPr>
          <a:xfrm>
            <a:off x="3063372" y="2927722"/>
            <a:ext cx="1259840" cy="1079579"/>
          </a:xfrm>
          <a:prstGeom prst="mathMultiply">
            <a:avLst>
              <a:gd name="adj1" fmla="val 1693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Multiplikationszeichen 34">
            <a:extLst>
              <a:ext uri="{FF2B5EF4-FFF2-40B4-BE49-F238E27FC236}">
                <a16:creationId xmlns:a16="http://schemas.microsoft.com/office/drawing/2014/main" id="{48170B68-5B1C-4FEA-B5EB-E27DF9304A64}"/>
              </a:ext>
            </a:extLst>
          </p:cNvPr>
          <p:cNvSpPr/>
          <p:nvPr/>
        </p:nvSpPr>
        <p:spPr>
          <a:xfrm>
            <a:off x="3073645" y="4174948"/>
            <a:ext cx="1259840" cy="1079579"/>
          </a:xfrm>
          <a:prstGeom prst="mathMultiply">
            <a:avLst>
              <a:gd name="adj1" fmla="val 1693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Multiplikationszeichen 35">
            <a:extLst>
              <a:ext uri="{FF2B5EF4-FFF2-40B4-BE49-F238E27FC236}">
                <a16:creationId xmlns:a16="http://schemas.microsoft.com/office/drawing/2014/main" id="{45E579B5-CF89-4D18-9889-AE0F6E0224B8}"/>
              </a:ext>
            </a:extLst>
          </p:cNvPr>
          <p:cNvSpPr/>
          <p:nvPr/>
        </p:nvSpPr>
        <p:spPr>
          <a:xfrm>
            <a:off x="3063372" y="5539522"/>
            <a:ext cx="1259840" cy="1079579"/>
          </a:xfrm>
          <a:prstGeom prst="mathMultiply">
            <a:avLst>
              <a:gd name="adj1" fmla="val 1693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Multiplikationszeichen 36">
            <a:extLst>
              <a:ext uri="{FF2B5EF4-FFF2-40B4-BE49-F238E27FC236}">
                <a16:creationId xmlns:a16="http://schemas.microsoft.com/office/drawing/2014/main" id="{5290C134-B518-42CB-83BF-DE33617B1C0F}"/>
              </a:ext>
            </a:extLst>
          </p:cNvPr>
          <p:cNvSpPr/>
          <p:nvPr/>
        </p:nvSpPr>
        <p:spPr>
          <a:xfrm>
            <a:off x="4264538" y="1560556"/>
            <a:ext cx="1259840" cy="1079579"/>
          </a:xfrm>
          <a:prstGeom prst="mathMultiply">
            <a:avLst>
              <a:gd name="adj1" fmla="val 1693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Multiplikationszeichen 37">
            <a:extLst>
              <a:ext uri="{FF2B5EF4-FFF2-40B4-BE49-F238E27FC236}">
                <a16:creationId xmlns:a16="http://schemas.microsoft.com/office/drawing/2014/main" id="{41403CD0-6250-4F47-8678-5A3885A55FA7}"/>
              </a:ext>
            </a:extLst>
          </p:cNvPr>
          <p:cNvSpPr/>
          <p:nvPr/>
        </p:nvSpPr>
        <p:spPr>
          <a:xfrm>
            <a:off x="4268492" y="2830961"/>
            <a:ext cx="1259840" cy="1079579"/>
          </a:xfrm>
          <a:prstGeom prst="mathMultiply">
            <a:avLst>
              <a:gd name="adj1" fmla="val 1693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Multiplikationszeichen 53">
            <a:extLst>
              <a:ext uri="{FF2B5EF4-FFF2-40B4-BE49-F238E27FC236}">
                <a16:creationId xmlns:a16="http://schemas.microsoft.com/office/drawing/2014/main" id="{BB420538-FA4E-4857-ABFF-F410CE3A7C3E}"/>
              </a:ext>
            </a:extLst>
          </p:cNvPr>
          <p:cNvSpPr/>
          <p:nvPr/>
        </p:nvSpPr>
        <p:spPr>
          <a:xfrm>
            <a:off x="4276856" y="4194691"/>
            <a:ext cx="1259840" cy="1079579"/>
          </a:xfrm>
          <a:prstGeom prst="mathMultiply">
            <a:avLst>
              <a:gd name="adj1" fmla="val 1693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55" name="Diagramm 54">
            <a:extLst>
              <a:ext uri="{FF2B5EF4-FFF2-40B4-BE49-F238E27FC236}">
                <a16:creationId xmlns:a16="http://schemas.microsoft.com/office/drawing/2014/main" id="{3C08CB07-A702-4D06-8DBC-3885CAF0EF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4127623"/>
              </p:ext>
            </p:extLst>
          </p:nvPr>
        </p:nvGraphicFramePr>
        <p:xfrm>
          <a:off x="4614665" y="980708"/>
          <a:ext cx="8930640" cy="5904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B39C9AF1-B651-4435-9CCB-730FF99B5D2D}"/>
              </a:ext>
            </a:extLst>
          </p:cNvPr>
          <p:cNvSpPr txBox="1"/>
          <p:nvPr/>
        </p:nvSpPr>
        <p:spPr>
          <a:xfrm>
            <a:off x="6909524" y="2574145"/>
            <a:ext cx="23852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Aller" panose="02000803040000020004" pitchFamily="2" charset="0"/>
                <a:cs typeface="Aharoni" panose="02010803020104030203" pitchFamily="2" charset="-79"/>
              </a:rPr>
              <a:t>35%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3AD0150-22AB-41FA-81EF-9B7C82F25BA9}"/>
              </a:ext>
            </a:extLst>
          </p:cNvPr>
          <p:cNvSpPr txBox="1"/>
          <p:nvPr/>
        </p:nvSpPr>
        <p:spPr>
          <a:xfrm>
            <a:off x="9132768" y="4021251"/>
            <a:ext cx="23852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Aller" panose="02000803040000020004" pitchFamily="2" charset="0"/>
                <a:cs typeface="Aharoni" panose="02010803020104030203" pitchFamily="2" charset="-79"/>
              </a:rPr>
              <a:t>65%</a:t>
            </a:r>
          </a:p>
        </p:txBody>
      </p:sp>
    </p:spTree>
    <p:extLst>
      <p:ext uri="{BB962C8B-B14F-4D97-AF65-F5344CB8AC3E}">
        <p14:creationId xmlns:p14="http://schemas.microsoft.com/office/powerpoint/2010/main" val="88866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1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4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7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54" grpId="0" animBg="1"/>
      <p:bldP spid="54" grpId="1" animBg="1"/>
      <p:bldGraphic spid="55" grpId="0">
        <p:bldAsOne/>
      </p:bldGraphic>
      <p:bldP spid="2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2" name="Picture 2" descr="Wie urteilen Gerichte bei Konflikten innerhalb der Schule? | Recht | Haufe">
            <a:extLst>
              <a:ext uri="{FF2B5EF4-FFF2-40B4-BE49-F238E27FC236}">
                <a16:creationId xmlns:a16="http://schemas.microsoft.com/office/drawing/2014/main" id="{5C2F9502-A6B4-42E6-B3CB-CAADA66BB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94" y="208309"/>
            <a:ext cx="9843011" cy="644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38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HaHaHa | Animated Text | Know Your Meme">
            <a:extLst>
              <a:ext uri="{FF2B5EF4-FFF2-40B4-BE49-F238E27FC236}">
                <a16:creationId xmlns:a16="http://schemas.microsoft.com/office/drawing/2014/main" id="{CCCBCB5A-659A-461F-AF47-3BE01BAF5E2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70" y="1346652"/>
            <a:ext cx="10252659" cy="432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862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46" name="Picture 2" descr="Ohne Teamwork geht gar nichts | Gronda">
            <a:extLst>
              <a:ext uri="{FF2B5EF4-FFF2-40B4-BE49-F238E27FC236}">
                <a16:creationId xmlns:a16="http://schemas.microsoft.com/office/drawing/2014/main" id="{43219DA1-5D50-463D-B9C1-86A3A2566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12" y="461031"/>
            <a:ext cx="10552776" cy="593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425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985 High School Lunch Stock Photos, Pictures &amp;amp; Royalty-Free Images - iStock">
            <a:extLst>
              <a:ext uri="{FF2B5EF4-FFF2-40B4-BE49-F238E27FC236}">
                <a16:creationId xmlns:a16="http://schemas.microsoft.com/office/drawing/2014/main" id="{F11B6C5B-F916-439C-8218-5D243344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61" y="-11651"/>
            <a:ext cx="10304477" cy="686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ehirn Denken Wissen - Kostenlose Vektorgrafik auf Pixabay">
            <a:extLst>
              <a:ext uri="{FF2B5EF4-FFF2-40B4-BE49-F238E27FC236}">
                <a16:creationId xmlns:a16="http://schemas.microsoft.com/office/drawing/2014/main" id="{C6CC12B7-754E-4C5F-9221-FB98189D5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030" y="1249698"/>
            <a:ext cx="534098" cy="35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ehirn Denken Wissen - Kostenlose Vektorgrafik auf Pixabay">
            <a:extLst>
              <a:ext uri="{FF2B5EF4-FFF2-40B4-BE49-F238E27FC236}">
                <a16:creationId xmlns:a16="http://schemas.microsoft.com/office/drawing/2014/main" id="{3B7B9A97-E466-473B-B390-8C08C35F9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452" y="1249698"/>
            <a:ext cx="534098" cy="35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Gehirn Denken Wissen - Kostenlose Vektorgrafik auf Pixabay">
            <a:extLst>
              <a:ext uri="{FF2B5EF4-FFF2-40B4-BE49-F238E27FC236}">
                <a16:creationId xmlns:a16="http://schemas.microsoft.com/office/drawing/2014/main" id="{7DD1D2F8-84C8-4EA4-9A18-9EF3FCA2E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997" y="1249698"/>
            <a:ext cx="534098" cy="35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47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170" name="Picture 2" descr="10% auf das ganze Angebot - Web Lernen - STUcard">
            <a:extLst>
              <a:ext uri="{FF2B5EF4-FFF2-40B4-BE49-F238E27FC236}">
                <a16:creationId xmlns:a16="http://schemas.microsoft.com/office/drawing/2014/main" id="{58D9E5FD-E132-4C8A-AEB5-717C32B2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561" y="833845"/>
            <a:ext cx="6420878" cy="2048873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  <a:alpha val="77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7172" name="Picture 4" descr="Login - Tutor24">
            <a:extLst>
              <a:ext uri="{FF2B5EF4-FFF2-40B4-BE49-F238E27FC236}">
                <a16:creationId xmlns:a16="http://schemas.microsoft.com/office/drawing/2014/main" id="{E4B5537F-1227-4669-A9C4-0D19FFA13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61" y="3882265"/>
            <a:ext cx="9237078" cy="2169917"/>
          </a:xfrm>
          <a:prstGeom prst="rect">
            <a:avLst/>
          </a:prstGeom>
          <a:gradFill>
            <a:gsLst>
              <a:gs pos="0">
                <a:schemeClr val="accent1">
                  <a:lumMod val="30000"/>
                  <a:lumOff val="70000"/>
                  <a:alpha val="77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1A14F2E-D44C-48F0-84BC-FE17CB528D41}"/>
              </a:ext>
            </a:extLst>
          </p:cNvPr>
          <p:cNvSpPr txBox="1"/>
          <p:nvPr/>
        </p:nvSpPr>
        <p:spPr>
          <a:xfrm rot="20205794">
            <a:off x="-804942" y="1555324"/>
            <a:ext cx="13801883" cy="4093428"/>
          </a:xfrm>
          <a:prstGeom prst="rect">
            <a:avLst/>
          </a:prstGeom>
          <a:noFill/>
          <a:effectLst>
            <a:glow rad="127000">
              <a:schemeClr val="tx1"/>
            </a:glow>
            <a:outerShdw blurRad="1270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3000" b="1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Wir</a:t>
            </a:r>
            <a:r>
              <a:rPr lang="en-GB" sz="130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13000" b="1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haben</a:t>
            </a:r>
            <a:r>
              <a:rPr lang="en-GB" sz="130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den </a:t>
            </a:r>
            <a:r>
              <a:rPr lang="en-GB" sz="13000" b="1" dirty="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Mehrwert</a:t>
            </a:r>
            <a:r>
              <a:rPr lang="en-GB" sz="130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0101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7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7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7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765E523-02DF-4656-9C0A-D28075421426}"/>
              </a:ext>
            </a:extLst>
          </p:cNvPr>
          <p:cNvSpPr txBox="1"/>
          <p:nvPr/>
        </p:nvSpPr>
        <p:spPr>
          <a:xfrm>
            <a:off x="1112520" y="828288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5400" b="1" dirty="0">
              <a:solidFill>
                <a:schemeClr val="bg1"/>
              </a:solidFill>
              <a:latin typeface="Aller" panose="02000803040000020004" pitchFamily="2" charset="0"/>
              <a:cs typeface="Aharoni" panose="02010803020104030203" pitchFamily="2" charset="-79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54B6A3-AED7-42FC-A699-E99D85509914}"/>
              </a:ext>
            </a:extLst>
          </p:cNvPr>
          <p:cNvSpPr txBox="1"/>
          <p:nvPr/>
        </p:nvSpPr>
        <p:spPr>
          <a:xfrm>
            <a:off x="998080" y="1905506"/>
            <a:ext cx="10195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5400" b="1" dirty="0">
                <a:solidFill>
                  <a:schemeClr val="bg1"/>
                </a:solidFill>
                <a:latin typeface="Aller" panose="02000803040000020004" pitchFamily="2" charset="0"/>
                <a:cs typeface="Aharoni" panose="02010803020104030203" pitchFamily="2" charset="-79"/>
              </a:rPr>
              <a:t>Zusammenfassung</a:t>
            </a:r>
            <a:endParaRPr lang="en-GB" sz="5400" b="1" dirty="0">
              <a:solidFill>
                <a:schemeClr val="bg1"/>
              </a:solidFill>
              <a:latin typeface="Aller" panose="02000803040000020004" pitchFamily="2" charset="0"/>
              <a:cs typeface="Aharoni" panose="02010803020104030203" pitchFamily="2" charset="-79"/>
            </a:endParaRPr>
          </a:p>
        </p:txBody>
      </p:sp>
      <p:pic>
        <p:nvPicPr>
          <p:cNvPr id="3074" name="Picture 2" descr="25 In conclusion ideas | love memes, reaction pictures, relatable">
            <a:extLst>
              <a:ext uri="{FF2B5EF4-FFF2-40B4-BE49-F238E27FC236}">
                <a16:creationId xmlns:a16="http://schemas.microsoft.com/office/drawing/2014/main" id="{79A524BD-E480-4D6E-A028-7C358A33D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54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842B98F-4896-4549-BC8A-511B1004D62A}"/>
              </a:ext>
            </a:extLst>
          </p:cNvPr>
          <p:cNvSpPr txBox="1"/>
          <p:nvPr/>
        </p:nvSpPr>
        <p:spPr>
          <a:xfrm>
            <a:off x="5180906" y="1518784"/>
            <a:ext cx="43706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/>
              <a:t>Unser </a:t>
            </a:r>
            <a:r>
              <a:rPr lang="en-GB" sz="4800" b="1" dirty="0" err="1"/>
              <a:t>Produkt</a:t>
            </a:r>
            <a:r>
              <a:rPr lang="en-GB" sz="4800" b="1" dirty="0"/>
              <a:t> </a:t>
            </a:r>
            <a:r>
              <a:rPr lang="en-GB" sz="4800" b="1" dirty="0" err="1"/>
              <a:t>ist</a:t>
            </a:r>
            <a:r>
              <a:rPr lang="en-GB" sz="4800" b="1" dirty="0"/>
              <a:t> das </a:t>
            </a:r>
            <a:r>
              <a:rPr lang="en-GB" sz="4800" b="1" dirty="0" err="1"/>
              <a:t>Beste</a:t>
            </a:r>
            <a:r>
              <a:rPr lang="en-GB" sz="4800" b="1" dirty="0"/>
              <a:t> seines </a:t>
            </a:r>
            <a:r>
              <a:rPr lang="en-GB" sz="4800" b="1" dirty="0" err="1"/>
              <a:t>Gebietes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3085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130695E-67A4-488A-A531-F94AF583C0E8}"/>
              </a:ext>
            </a:extLst>
          </p:cNvPr>
          <p:cNvSpPr txBox="1"/>
          <p:nvPr/>
        </p:nvSpPr>
        <p:spPr>
          <a:xfrm>
            <a:off x="9770379" y="5996366"/>
            <a:ext cx="1789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</a:rPr>
              <a:t>Vielen</a:t>
            </a:r>
            <a:r>
              <a:rPr lang="en-GB" sz="2400" dirty="0">
                <a:solidFill>
                  <a:schemeClr val="bg1"/>
                </a:solidFill>
              </a:rPr>
              <a:t> Dank</a:t>
            </a:r>
          </a:p>
        </p:txBody>
      </p:sp>
    </p:spTree>
    <p:extLst>
      <p:ext uri="{BB962C8B-B14F-4D97-AF65-F5344CB8AC3E}">
        <p14:creationId xmlns:p14="http://schemas.microsoft.com/office/powerpoint/2010/main" val="2174988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765E523-02DF-4656-9C0A-D28075421426}"/>
              </a:ext>
            </a:extLst>
          </p:cNvPr>
          <p:cNvSpPr txBox="1"/>
          <p:nvPr/>
        </p:nvSpPr>
        <p:spPr>
          <a:xfrm>
            <a:off x="1112520" y="828288"/>
            <a:ext cx="996696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600" b="1" dirty="0" err="1">
                <a:solidFill>
                  <a:schemeClr val="bg1"/>
                </a:solidFill>
                <a:latin typeface="Aller" panose="02000803040000020004" pitchFamily="2" charset="0"/>
                <a:cs typeface="Aharoni" panose="02010803020104030203" pitchFamily="2" charset="-79"/>
              </a:rPr>
              <a:t>Jede</a:t>
            </a:r>
            <a:r>
              <a:rPr lang="en-GB" sz="16600" b="1" dirty="0">
                <a:solidFill>
                  <a:schemeClr val="bg1"/>
                </a:solidFill>
                <a:latin typeface="Aller" panose="02000803040000020004" pitchFamily="2" charset="0"/>
                <a:cs typeface="Aharoni" panose="02010803020104030203" pitchFamily="2" charset="-79"/>
              </a:rPr>
              <a:t> 3. Person!</a:t>
            </a:r>
          </a:p>
        </p:txBody>
      </p:sp>
    </p:spTree>
    <p:extLst>
      <p:ext uri="{BB962C8B-B14F-4D97-AF65-F5344CB8AC3E}">
        <p14:creationId xmlns:p14="http://schemas.microsoft.com/office/powerpoint/2010/main" val="247565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0AF1396-47EE-43AA-AF05-41049682A3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A3DD60-7562-41FE-9463-944C630BD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Grafik 7" descr="Ein Bild, das Wand, Person, drinnen enthält.&#10;&#10;Automatisch generierte Beschreibung">
            <a:extLst>
              <a:ext uri="{FF2B5EF4-FFF2-40B4-BE49-F238E27FC236}">
                <a16:creationId xmlns:a16="http://schemas.microsoft.com/office/drawing/2014/main" id="{7FC93524-B587-49F4-8F1D-7816F5EDC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147" y="3429000"/>
            <a:ext cx="1866297" cy="218375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B9BE249-08FC-4387-A095-47A0FA764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92" t="8387" r="34140" b="20668"/>
          <a:stretch/>
        </p:blipFill>
        <p:spPr>
          <a:xfrm>
            <a:off x="1251304" y="3473042"/>
            <a:ext cx="1860263" cy="218375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E11FD1D-3DEE-4E0A-881D-1A72BD138D5D}"/>
              </a:ext>
            </a:extLst>
          </p:cNvPr>
          <p:cNvSpPr txBox="1"/>
          <p:nvPr/>
        </p:nvSpPr>
        <p:spPr>
          <a:xfrm>
            <a:off x="1251303" y="5847127"/>
            <a:ext cx="186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b="1" dirty="0" err="1">
                <a:solidFill>
                  <a:schemeClr val="bg1"/>
                </a:solidFill>
              </a:rPr>
              <a:t>Sharu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3B9CFC4-538E-4ACE-B17C-40A37A229A08}"/>
              </a:ext>
            </a:extLst>
          </p:cNvPr>
          <p:cNvSpPr txBox="1"/>
          <p:nvPr/>
        </p:nvSpPr>
        <p:spPr>
          <a:xfrm>
            <a:off x="3781317" y="5835561"/>
            <a:ext cx="186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b="1" dirty="0" err="1">
                <a:solidFill>
                  <a:schemeClr val="bg1"/>
                </a:solidFill>
              </a:rPr>
              <a:t>Berkim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598DB49-C4E8-4888-B607-97D8D4AAF328}"/>
              </a:ext>
            </a:extLst>
          </p:cNvPr>
          <p:cNvSpPr txBox="1"/>
          <p:nvPr/>
        </p:nvSpPr>
        <p:spPr>
          <a:xfrm>
            <a:off x="6321134" y="5835561"/>
            <a:ext cx="186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b="1" dirty="0">
                <a:solidFill>
                  <a:schemeClr val="bg1"/>
                </a:solidFill>
              </a:rPr>
              <a:t>Leo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37B1B0E-5E3F-42F9-87F8-BFC929883A74}"/>
              </a:ext>
            </a:extLst>
          </p:cNvPr>
          <p:cNvSpPr txBox="1"/>
          <p:nvPr/>
        </p:nvSpPr>
        <p:spPr>
          <a:xfrm>
            <a:off x="8851147" y="5835561"/>
            <a:ext cx="186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b="1" dirty="0">
                <a:solidFill>
                  <a:schemeClr val="bg1"/>
                </a:solidFill>
              </a:rPr>
              <a:t>Azevedo</a:t>
            </a:r>
            <a:endParaRPr lang="en-GB" b="1" dirty="0">
              <a:solidFill>
                <a:schemeClr val="bg1"/>
              </a:solidFill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98CC059-5AE1-4A88-AFBD-E017976F641F}"/>
              </a:ext>
            </a:extLst>
          </p:cNvPr>
          <p:cNvGrpSpPr/>
          <p:nvPr/>
        </p:nvGrpSpPr>
        <p:grpSpPr>
          <a:xfrm>
            <a:off x="1375794" y="726696"/>
            <a:ext cx="8984610" cy="1833148"/>
            <a:chOff x="1417739" y="704675"/>
            <a:chExt cx="8984610" cy="1833148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9FE0C0F4-DB83-4D9D-9741-4B9CE4B5B55D}"/>
                </a:ext>
              </a:extLst>
            </p:cNvPr>
            <p:cNvGrpSpPr/>
            <p:nvPr/>
          </p:nvGrpSpPr>
          <p:grpSpPr>
            <a:xfrm>
              <a:off x="1417739" y="704675"/>
              <a:ext cx="8984610" cy="1833148"/>
              <a:chOff x="1417739" y="704675"/>
              <a:chExt cx="8984610" cy="1833148"/>
            </a:xfrm>
          </p:grpSpPr>
          <p:sp>
            <p:nvSpPr>
              <p:cNvPr id="16" name="Sprechblase: oval 15">
                <a:extLst>
                  <a:ext uri="{FF2B5EF4-FFF2-40B4-BE49-F238E27FC236}">
                    <a16:creationId xmlns:a16="http://schemas.microsoft.com/office/drawing/2014/main" id="{82097E78-06B0-4230-9049-811605155368}"/>
                  </a:ext>
                </a:extLst>
              </p:cNvPr>
              <p:cNvSpPr/>
              <p:nvPr/>
            </p:nvSpPr>
            <p:spPr>
              <a:xfrm>
                <a:off x="1417739" y="704675"/>
                <a:ext cx="8984610" cy="1820411"/>
              </a:xfrm>
              <a:prstGeom prst="wedgeEllipseCallout">
                <a:avLst>
                  <a:gd name="adj1" fmla="val -38854"/>
                  <a:gd name="adj2" fmla="val 90611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Sprechblase: oval 21">
                <a:extLst>
                  <a:ext uri="{FF2B5EF4-FFF2-40B4-BE49-F238E27FC236}">
                    <a16:creationId xmlns:a16="http://schemas.microsoft.com/office/drawing/2014/main" id="{C5C57550-9DD8-4C47-B591-B9529CB6039D}"/>
                  </a:ext>
                </a:extLst>
              </p:cNvPr>
              <p:cNvSpPr/>
              <p:nvPr/>
            </p:nvSpPr>
            <p:spPr>
              <a:xfrm>
                <a:off x="1417739" y="717412"/>
                <a:ext cx="8984610" cy="1820411"/>
              </a:xfrm>
              <a:prstGeom prst="wedgeEllipseCallout">
                <a:avLst>
                  <a:gd name="adj1" fmla="val -12617"/>
                  <a:gd name="adj2" fmla="val 90611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" name="Sprechblase: oval 22">
                <a:extLst>
                  <a:ext uri="{FF2B5EF4-FFF2-40B4-BE49-F238E27FC236}">
                    <a16:creationId xmlns:a16="http://schemas.microsoft.com/office/drawing/2014/main" id="{DCF78CB4-F1A9-4E35-8041-A52808A49722}"/>
                  </a:ext>
                </a:extLst>
              </p:cNvPr>
              <p:cNvSpPr/>
              <p:nvPr/>
            </p:nvSpPr>
            <p:spPr>
              <a:xfrm>
                <a:off x="1417739" y="715811"/>
                <a:ext cx="8984610" cy="1820411"/>
              </a:xfrm>
              <a:prstGeom prst="wedgeEllipseCallout">
                <a:avLst>
                  <a:gd name="adj1" fmla="val 14928"/>
                  <a:gd name="adj2" fmla="val 89229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4" name="Sprechblase: oval 23">
              <a:extLst>
                <a:ext uri="{FF2B5EF4-FFF2-40B4-BE49-F238E27FC236}">
                  <a16:creationId xmlns:a16="http://schemas.microsoft.com/office/drawing/2014/main" id="{343DCF7F-7C2B-4EDC-A64F-1168B6D754AF}"/>
                </a:ext>
              </a:extLst>
            </p:cNvPr>
            <p:cNvSpPr/>
            <p:nvPr/>
          </p:nvSpPr>
          <p:spPr>
            <a:xfrm>
              <a:off x="1417739" y="715811"/>
              <a:ext cx="8984610" cy="1820411"/>
            </a:xfrm>
            <a:prstGeom prst="wedgeEllipseCallout">
              <a:avLst>
                <a:gd name="adj1" fmla="val 41912"/>
                <a:gd name="adj2" fmla="val 90611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sz="4400" b="1" dirty="0"/>
                <a:t>Das darf doch nicht sein!</a:t>
              </a:r>
              <a:endParaRPr lang="en-GB" b="1" dirty="0"/>
            </a:p>
          </p:txBody>
        </p:sp>
      </p:grpSp>
      <p:pic>
        <p:nvPicPr>
          <p:cNvPr id="21" name="Grafik 20" descr="Ein Bild, das Person, Mann, Brille, Wand enthält.&#10;&#10;Automatisch generierte Beschreibung">
            <a:extLst>
              <a:ext uri="{FF2B5EF4-FFF2-40B4-BE49-F238E27FC236}">
                <a16:creationId xmlns:a16="http://schemas.microsoft.com/office/drawing/2014/main" id="{B693F79C-6FDC-4E1C-8011-A487A7EAA00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7"/>
          <a:stretch/>
        </p:blipFill>
        <p:spPr>
          <a:xfrm>
            <a:off x="8860951" y="3440136"/>
            <a:ext cx="1860263" cy="217116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8837FBE-B527-4358-AC07-A160A77501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95" t="21389" r="12808" b="10660"/>
          <a:stretch/>
        </p:blipFill>
        <p:spPr>
          <a:xfrm>
            <a:off x="6298833" y="3473041"/>
            <a:ext cx="1828620" cy="222969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0FB188B-3746-44D9-AD61-4E02D2A1ED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251" t="163" r="21055" b="58176"/>
          <a:stretch/>
        </p:blipFill>
        <p:spPr>
          <a:xfrm>
            <a:off x="1247534" y="3484178"/>
            <a:ext cx="1873837" cy="2175387"/>
          </a:xfrm>
          <a:prstGeom prst="rect">
            <a:avLst/>
          </a:pr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41076C8-E54A-434D-AAE6-CD8434266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E07525-BEFE-4FE9-98E0-1FBE69B40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9"/>
          <a:stretch/>
        </p:blipFill>
        <p:spPr bwMode="auto">
          <a:xfrm>
            <a:off x="3746519" y="3429024"/>
            <a:ext cx="1915958" cy="227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57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765E523-02DF-4656-9C0A-D28075421426}"/>
              </a:ext>
            </a:extLst>
          </p:cNvPr>
          <p:cNvSpPr txBox="1"/>
          <p:nvPr/>
        </p:nvSpPr>
        <p:spPr>
          <a:xfrm>
            <a:off x="998080" y="771584"/>
            <a:ext cx="10195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 dirty="0" err="1">
                <a:solidFill>
                  <a:schemeClr val="bg1"/>
                </a:solidFill>
                <a:latin typeface="Aller" panose="02000803040000020004" pitchFamily="2" charset="0"/>
                <a:cs typeface="Aharoni" panose="02010803020104030203" pitchFamily="2" charset="-79"/>
              </a:rPr>
              <a:t>Lösung</a:t>
            </a:r>
            <a:r>
              <a:rPr lang="en-GB" sz="6600" b="1" dirty="0">
                <a:solidFill>
                  <a:schemeClr val="bg1"/>
                </a:solidFill>
                <a:latin typeface="Aller" panose="02000803040000020004" pitchFamily="2" charset="0"/>
                <a:cs typeface="Aharoni" panose="02010803020104030203" pitchFamily="2" charset="-79"/>
              </a:rPr>
              <a:t>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6D5EF81-4EC1-4E7F-9FA6-6EEB4307B598}"/>
              </a:ext>
            </a:extLst>
          </p:cNvPr>
          <p:cNvSpPr txBox="1"/>
          <p:nvPr/>
        </p:nvSpPr>
        <p:spPr>
          <a:xfrm>
            <a:off x="897412" y="2706580"/>
            <a:ext cx="10981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4800" dirty="0">
                <a:solidFill>
                  <a:schemeClr val="bg1"/>
                </a:solidFill>
              </a:rPr>
              <a:t>Nachhilfe-Plattform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4800" dirty="0">
                <a:solidFill>
                  <a:schemeClr val="bg1"/>
                </a:solidFill>
              </a:rPr>
              <a:t>Mit Schulvorgänger als Nachhilfelehrer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CH" sz="4800" dirty="0">
                <a:solidFill>
                  <a:schemeClr val="bg1"/>
                </a:solidFill>
              </a:rPr>
              <a:t>Exklusiv für das FMZ Luzern</a:t>
            </a:r>
            <a:endParaRPr lang="en-GB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7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765E523-02DF-4656-9C0A-D28075421426}"/>
              </a:ext>
            </a:extLst>
          </p:cNvPr>
          <p:cNvSpPr txBox="1"/>
          <p:nvPr/>
        </p:nvSpPr>
        <p:spPr>
          <a:xfrm>
            <a:off x="1112520" y="828288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5400" b="1" dirty="0">
              <a:solidFill>
                <a:schemeClr val="bg1"/>
              </a:solidFill>
              <a:latin typeface="Aller" panose="02000803040000020004" pitchFamily="2" charset="0"/>
              <a:cs typeface="Aharoni" panose="02010803020104030203" pitchFamily="2" charset="-79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54B6A3-AED7-42FC-A699-E99D85509914}"/>
              </a:ext>
            </a:extLst>
          </p:cNvPr>
          <p:cNvSpPr txBox="1"/>
          <p:nvPr/>
        </p:nvSpPr>
        <p:spPr>
          <a:xfrm>
            <a:off x="998080" y="1905506"/>
            <a:ext cx="101958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bg1"/>
                </a:solidFill>
                <a:latin typeface="Aller" panose="02000803040000020004" pitchFamily="2" charset="0"/>
                <a:cs typeface="Aharoni" panose="02010803020104030203" pitchFamily="2" charset="-79"/>
              </a:rPr>
              <a:t>Wie </a:t>
            </a:r>
            <a:r>
              <a:rPr lang="de-CH" sz="9600" b="1" dirty="0">
                <a:solidFill>
                  <a:schemeClr val="bg1"/>
                </a:solidFill>
                <a:latin typeface="Aller" panose="02000803040000020004" pitchFamily="2" charset="0"/>
                <a:cs typeface="Aharoni" panose="02010803020104030203" pitchFamily="2" charset="-79"/>
              </a:rPr>
              <a:t>funktioniert</a:t>
            </a:r>
            <a:r>
              <a:rPr lang="en-GB" sz="9600" b="1" dirty="0">
                <a:solidFill>
                  <a:schemeClr val="bg1"/>
                </a:solidFill>
                <a:latin typeface="Aller" panose="02000803040000020004" pitchFamily="2" charset="0"/>
                <a:cs typeface="Aharoni" panose="02010803020104030203" pitchFamily="2" charset="-79"/>
              </a:rPr>
              <a:t> das </a:t>
            </a:r>
            <a:r>
              <a:rPr lang="de-CH" sz="9600" b="1" dirty="0">
                <a:solidFill>
                  <a:schemeClr val="bg1"/>
                </a:solidFill>
                <a:latin typeface="Aller" panose="02000803040000020004" pitchFamily="2" charset="0"/>
                <a:cs typeface="Aharoni" panose="02010803020104030203" pitchFamily="2" charset="-79"/>
              </a:rPr>
              <a:t>Ganze</a:t>
            </a:r>
            <a:r>
              <a:rPr lang="en-GB" sz="9600" b="1" dirty="0">
                <a:solidFill>
                  <a:schemeClr val="bg1"/>
                </a:solidFill>
                <a:latin typeface="Aller" panose="02000803040000020004" pitchFamily="2" charset="0"/>
                <a:cs typeface="Aharoni" panose="02010803020104030203" pitchFamily="2" charset="-79"/>
              </a:rPr>
              <a:t>?:</a:t>
            </a:r>
          </a:p>
        </p:txBody>
      </p:sp>
    </p:spTree>
    <p:extLst>
      <p:ext uri="{BB962C8B-B14F-4D97-AF65-F5344CB8AC3E}">
        <p14:creationId xmlns:p14="http://schemas.microsoft.com/office/powerpoint/2010/main" val="2186899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765E523-02DF-4656-9C0A-D28075421426}"/>
              </a:ext>
            </a:extLst>
          </p:cNvPr>
          <p:cNvSpPr txBox="1"/>
          <p:nvPr/>
        </p:nvSpPr>
        <p:spPr>
          <a:xfrm>
            <a:off x="1112520" y="828288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5400" b="1" dirty="0">
              <a:solidFill>
                <a:schemeClr val="bg1"/>
              </a:solidFill>
              <a:latin typeface="Aller" panose="02000803040000020004" pitchFamily="2" charset="0"/>
              <a:cs typeface="Aharoni" panose="02010803020104030203" pitchFamily="2" charset="-79"/>
            </a:endParaRPr>
          </a:p>
        </p:txBody>
      </p:sp>
      <p:pic>
        <p:nvPicPr>
          <p:cNvPr id="1026" name="Picture 2" descr="Die Ins und Outs des Aufbaus Ihrer offiziellen Band Website - Starfacts.de">
            <a:extLst>
              <a:ext uri="{FF2B5EF4-FFF2-40B4-BE49-F238E27FC236}">
                <a16:creationId xmlns:a16="http://schemas.microsoft.com/office/drawing/2014/main" id="{CD4DFBBF-C7CB-4FC9-BBAE-7B17841D9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866" y="499697"/>
            <a:ext cx="3394134" cy="272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hule-Streber oder Faul? | Toluna">
            <a:extLst>
              <a:ext uri="{FF2B5EF4-FFF2-40B4-BE49-F238E27FC236}">
                <a16:creationId xmlns:a16="http://schemas.microsoft.com/office/drawing/2014/main" id="{DC8B243A-5997-4B4D-A45F-2C396C58A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014" y="3234006"/>
            <a:ext cx="3476625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feil: gebogen 7">
            <a:extLst>
              <a:ext uri="{FF2B5EF4-FFF2-40B4-BE49-F238E27FC236}">
                <a16:creationId xmlns:a16="http://schemas.microsoft.com/office/drawing/2014/main" id="{9A623876-77F1-479B-90D3-2B51F899E4DA}"/>
              </a:ext>
            </a:extLst>
          </p:cNvPr>
          <p:cNvSpPr/>
          <p:nvPr/>
        </p:nvSpPr>
        <p:spPr>
          <a:xfrm>
            <a:off x="1686187" y="1030288"/>
            <a:ext cx="2309973" cy="183313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638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Pfeil: gebogen 10">
            <a:extLst>
              <a:ext uri="{FF2B5EF4-FFF2-40B4-BE49-F238E27FC236}">
                <a16:creationId xmlns:a16="http://schemas.microsoft.com/office/drawing/2014/main" id="{3C868AAA-E87A-4AFE-ABF7-86E16EBCA998}"/>
              </a:ext>
            </a:extLst>
          </p:cNvPr>
          <p:cNvSpPr/>
          <p:nvPr/>
        </p:nvSpPr>
        <p:spPr>
          <a:xfrm flipH="1">
            <a:off x="7983549" y="1085270"/>
            <a:ext cx="2535783" cy="183313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638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3CDC54B-8E48-4782-BE3F-D2827DB86B5F}"/>
              </a:ext>
            </a:extLst>
          </p:cNvPr>
          <p:cNvSpPr txBox="1"/>
          <p:nvPr/>
        </p:nvSpPr>
        <p:spPr>
          <a:xfrm>
            <a:off x="4899389" y="3730092"/>
            <a:ext cx="347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Fach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Lehrpersonen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Lohnvorstellungen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9F2F45-4BF5-47E0-98D7-E84A8C8FA3F0}"/>
              </a:ext>
            </a:extLst>
          </p:cNvPr>
          <p:cNvSpPr txBox="1"/>
          <p:nvPr/>
        </p:nvSpPr>
        <p:spPr>
          <a:xfrm>
            <a:off x="4452148" y="3274799"/>
            <a:ext cx="308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>
                <a:solidFill>
                  <a:schemeClr val="bg1"/>
                </a:solidFill>
              </a:rPr>
              <a:t>Nachhilfewebsite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E7D862D-0F2E-43EA-B70F-256BF028D81F}"/>
              </a:ext>
            </a:extLst>
          </p:cNvPr>
          <p:cNvSpPr txBox="1"/>
          <p:nvPr/>
        </p:nvSpPr>
        <p:spPr>
          <a:xfrm>
            <a:off x="8660237" y="5951458"/>
            <a:ext cx="308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>
                <a:solidFill>
                  <a:schemeClr val="bg1"/>
                </a:solidFill>
              </a:rPr>
              <a:t>Jahrvorgänger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0C5B034-2FC2-46F2-865F-CE898C2DC700}"/>
              </a:ext>
            </a:extLst>
          </p:cNvPr>
          <p:cNvSpPr txBox="1"/>
          <p:nvPr/>
        </p:nvSpPr>
        <p:spPr>
          <a:xfrm>
            <a:off x="3850547" y="4781725"/>
            <a:ext cx="4286774" cy="160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030" name="Picture 6" descr="Ahnungsloser männlicher asiatischer schüler kann nicht verstehen, was der lehrer mit seitlich gespreizten händen und hochgezogenen augenbrauen zucken möchte Kostenlose Fotos">
            <a:extLst>
              <a:ext uri="{FF2B5EF4-FFF2-40B4-BE49-F238E27FC236}">
                <a16:creationId xmlns:a16="http://schemas.microsoft.com/office/drawing/2014/main" id="{931E2D2F-09E3-4725-A498-5311032C2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" r="38829"/>
          <a:stretch/>
        </p:blipFill>
        <p:spPr bwMode="auto">
          <a:xfrm>
            <a:off x="767586" y="2955499"/>
            <a:ext cx="2569832" cy="287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97067538-2A54-41A8-A35B-A878C8C536F1}"/>
              </a:ext>
            </a:extLst>
          </p:cNvPr>
          <p:cNvSpPr txBox="1"/>
          <p:nvPr/>
        </p:nvSpPr>
        <p:spPr>
          <a:xfrm>
            <a:off x="505518" y="5889288"/>
            <a:ext cx="308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>
                <a:solidFill>
                  <a:schemeClr val="bg1"/>
                </a:solidFill>
              </a:rPr>
              <a:t>Schüler</a:t>
            </a:r>
            <a:r>
              <a:rPr lang="en-GB" sz="2400" b="1" dirty="0">
                <a:solidFill>
                  <a:schemeClr val="bg1"/>
                </a:solidFill>
              </a:rPr>
              <a:t> </a:t>
            </a:r>
            <a:r>
              <a:rPr lang="en-GB" sz="2400" b="1" dirty="0" err="1">
                <a:solidFill>
                  <a:schemeClr val="bg1"/>
                </a:solidFill>
              </a:rPr>
              <a:t>mit</a:t>
            </a:r>
            <a:r>
              <a:rPr lang="en-GB" sz="2400" b="1" dirty="0">
                <a:solidFill>
                  <a:schemeClr val="bg1"/>
                </a:solidFill>
              </a:rPr>
              <a:t> </a:t>
            </a:r>
            <a:r>
              <a:rPr lang="en-GB" sz="2400" b="1" dirty="0" err="1">
                <a:solidFill>
                  <a:schemeClr val="bg1"/>
                </a:solidFill>
              </a:rPr>
              <a:t>Defizit</a:t>
            </a:r>
            <a:endParaRPr lang="en-GB" sz="2400" b="1" dirty="0">
              <a:solidFill>
                <a:schemeClr val="bg1"/>
              </a:solidFill>
            </a:endParaRPr>
          </a:p>
        </p:txBody>
      </p:sp>
      <p:pic>
        <p:nvPicPr>
          <p:cNvPr id="1032" name="Picture 8" descr="Die 10 Vorteile von Live-Chat, die Sie kennen sollten">
            <a:extLst>
              <a:ext uri="{FF2B5EF4-FFF2-40B4-BE49-F238E27FC236}">
                <a16:creationId xmlns:a16="http://schemas.microsoft.com/office/drawing/2014/main" id="{E6964902-098E-4BD4-B337-C73A3101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509" y="4816516"/>
            <a:ext cx="3962144" cy="162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65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86EBBF3-6DC6-4BF3-BA8B-20C14F570ECE}"/>
              </a:ext>
            </a:extLst>
          </p:cNvPr>
          <p:cNvSpPr txBox="1"/>
          <p:nvPr/>
        </p:nvSpPr>
        <p:spPr>
          <a:xfrm>
            <a:off x="1372998" y="-102736"/>
            <a:ext cx="9446004" cy="706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 dirty="0">
                <a:solidFill>
                  <a:schemeClr val="bg1"/>
                </a:solidFill>
              </a:rPr>
              <a:t>6%</a:t>
            </a:r>
            <a:br>
              <a:rPr lang="en-GB" sz="28700" b="1" dirty="0">
                <a:solidFill>
                  <a:schemeClr val="bg1"/>
                </a:solidFill>
              </a:rPr>
            </a:br>
            <a:r>
              <a:rPr lang="en-GB" sz="16600" b="1" dirty="0" err="1">
                <a:solidFill>
                  <a:schemeClr val="bg1"/>
                </a:solidFill>
              </a:rPr>
              <a:t>Spesen</a:t>
            </a:r>
            <a:endParaRPr lang="en-GB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42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39ED7-EC7B-4898-832B-89F53A36B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04F5E6F-A9D6-42B3-898D-39B718D1EC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5B5866-B986-4170-8CD3-61F33E33E5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765E523-02DF-4656-9C0A-D28075421426}"/>
              </a:ext>
            </a:extLst>
          </p:cNvPr>
          <p:cNvSpPr txBox="1"/>
          <p:nvPr/>
        </p:nvSpPr>
        <p:spPr>
          <a:xfrm>
            <a:off x="1112520" y="828288"/>
            <a:ext cx="996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solidFill>
                  <a:schemeClr val="bg1"/>
                </a:solidFill>
                <a:latin typeface="Aller" panose="02000803040000020004" pitchFamily="2" charset="0"/>
                <a:cs typeface="Aharoni" panose="02010803020104030203" pitchFamily="2" charset="-79"/>
              </a:rPr>
              <a:t>Unser </a:t>
            </a:r>
            <a:r>
              <a:rPr lang="en-GB" sz="5400" b="1" dirty="0" err="1">
                <a:solidFill>
                  <a:schemeClr val="bg1"/>
                </a:solidFill>
                <a:latin typeface="Aller" panose="02000803040000020004" pitchFamily="2" charset="0"/>
                <a:cs typeface="Aharoni" panose="02010803020104030203" pitchFamily="2" charset="-79"/>
              </a:rPr>
              <a:t>Mehrwert</a:t>
            </a:r>
            <a:endParaRPr lang="en-GB" sz="5400" b="1" dirty="0">
              <a:solidFill>
                <a:schemeClr val="bg1"/>
              </a:solidFill>
              <a:latin typeface="Aller" panose="02000803040000020004" pitchFamily="2" charset="0"/>
              <a:cs typeface="Aharoni" panose="02010803020104030203" pitchFamily="2" charset="-79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0DAF735-31D7-4FD8-8C4E-FE7D38CC04C3}"/>
              </a:ext>
            </a:extLst>
          </p:cNvPr>
          <p:cNvSpPr txBox="1"/>
          <p:nvPr/>
        </p:nvSpPr>
        <p:spPr>
          <a:xfrm>
            <a:off x="1637775" y="2316163"/>
            <a:ext cx="89164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 err="1">
                <a:solidFill>
                  <a:schemeClr val="bg1"/>
                </a:solidFill>
              </a:rPr>
              <a:t>Jahresvorgänger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mit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spezifischer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Erfahrung</a:t>
            </a:r>
            <a:endParaRPr lang="en-GB" sz="3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600" dirty="0" err="1">
                <a:solidFill>
                  <a:schemeClr val="bg1"/>
                </a:solidFill>
              </a:rPr>
              <a:t>Gleiche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Lehrpersonen</a:t>
            </a:r>
            <a:endParaRPr lang="en-GB" sz="3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600" dirty="0" err="1">
                <a:solidFill>
                  <a:schemeClr val="bg1"/>
                </a:solidFill>
              </a:rPr>
              <a:t>Gleiche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Unterlagen</a:t>
            </a:r>
            <a:endParaRPr lang="en-GB" sz="3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3600" dirty="0" err="1">
                <a:solidFill>
                  <a:schemeClr val="bg1"/>
                </a:solidFill>
              </a:rPr>
              <a:t>Gleiche</a:t>
            </a:r>
            <a:r>
              <a:rPr lang="en-GB" sz="3600" dirty="0">
                <a:solidFill>
                  <a:schemeClr val="bg1"/>
                </a:solidFill>
              </a:rPr>
              <a:t>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 err="1">
                <a:solidFill>
                  <a:schemeClr val="bg1"/>
                </a:solidFill>
              </a:rPr>
              <a:t>Persönlichere</a:t>
            </a:r>
            <a:r>
              <a:rPr lang="en-GB" sz="3600" dirty="0">
                <a:solidFill>
                  <a:schemeClr val="bg1"/>
                </a:solidFill>
              </a:rPr>
              <a:t> Ebene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 err="1">
                <a:solidFill>
                  <a:schemeClr val="bg1"/>
                </a:solidFill>
              </a:rPr>
              <a:t>Treffpunkt</a:t>
            </a:r>
            <a:r>
              <a:rPr lang="en-GB" sz="3600" dirty="0">
                <a:solidFill>
                  <a:schemeClr val="bg1"/>
                </a:solidFill>
              </a:rPr>
              <a:t> &amp; Connections </a:t>
            </a:r>
            <a:r>
              <a:rPr lang="en-GB" sz="3600" dirty="0" err="1">
                <a:solidFill>
                  <a:schemeClr val="bg1"/>
                </a:solidFill>
              </a:rPr>
              <a:t>vereinfacht</a:t>
            </a:r>
            <a:endParaRPr lang="en-GB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25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C2BAE3C5AA1434CA03EA4A5D3D2592E" ma:contentTypeVersion="10" ma:contentTypeDescription="Ein neues Dokument erstellen." ma:contentTypeScope="" ma:versionID="2ca5a9b662729aee37efe3f6d4246d92">
  <xsd:schema xmlns:xsd="http://www.w3.org/2001/XMLSchema" xmlns:xs="http://www.w3.org/2001/XMLSchema" xmlns:p="http://schemas.microsoft.com/office/2006/metadata/properties" xmlns:ns2="112e2271-b954-4a94-a660-7ea94b19d1ab" targetNamespace="http://schemas.microsoft.com/office/2006/metadata/properties" ma:root="true" ma:fieldsID="726721e59fccce32c52afa0a3d8be417" ns2:_="">
    <xsd:import namespace="112e2271-b954-4a94-a660-7ea94b19d1ab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e2271-b954-4a94-a660-7ea94b19d1ab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112e2271-b954-4a94-a660-7ea94b19d1ab" xsi:nil="true"/>
  </documentManagement>
</p:properties>
</file>

<file path=customXml/itemProps1.xml><?xml version="1.0" encoding="utf-8"?>
<ds:datastoreItem xmlns:ds="http://schemas.openxmlformats.org/officeDocument/2006/customXml" ds:itemID="{BDD6CB8C-52E3-41E2-B858-5F6143BAD010}"/>
</file>

<file path=customXml/itemProps2.xml><?xml version="1.0" encoding="utf-8"?>
<ds:datastoreItem xmlns:ds="http://schemas.openxmlformats.org/officeDocument/2006/customXml" ds:itemID="{126732C4-0961-4797-8048-3B45D1B84F20}"/>
</file>

<file path=customXml/itemProps3.xml><?xml version="1.0" encoding="utf-8"?>
<ds:datastoreItem xmlns:ds="http://schemas.openxmlformats.org/officeDocument/2006/customXml" ds:itemID="{471F827D-D2BB-4266-A2FF-99D39B6C852D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</Words>
  <Application>Microsoft Office PowerPoint</Application>
  <PresentationFormat>Breitbild</PresentationFormat>
  <Paragraphs>77</Paragraphs>
  <Slides>26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Aharoni</vt:lpstr>
      <vt:lpstr>Aller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BBZW-Sursee;FMZ; Hanno Sharukin</dc:creator>
  <cp:lastModifiedBy>BBZW-Sursee;FMZ; Hanno Sharukin</cp:lastModifiedBy>
  <cp:revision>72</cp:revision>
  <dcterms:created xsi:type="dcterms:W3CDTF">2021-11-16T09:19:30Z</dcterms:created>
  <dcterms:modified xsi:type="dcterms:W3CDTF">2021-11-30T08:27:08Z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0x010100BC2BAE3C5AA1434CA03EA4A5D3D2592E</vt:lpwstr>
  </property>
</Properties>
</file>